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2" r:id="rId1"/>
    <p:sldMasterId id="2147483984" r:id="rId2"/>
  </p:sldMasterIdLst>
  <p:notesMasterIdLst>
    <p:notesMasterId r:id="rId9"/>
  </p:notesMasterIdLst>
  <p:handoutMasterIdLst>
    <p:handoutMasterId r:id="rId10"/>
  </p:handoutMasterIdLst>
  <p:sldIdLst>
    <p:sldId id="284" r:id="rId3"/>
    <p:sldId id="286" r:id="rId4"/>
    <p:sldId id="287" r:id="rId5"/>
    <p:sldId id="288" r:id="rId6"/>
    <p:sldId id="290" r:id="rId7"/>
    <p:sldId id="289" r:id="rId8"/>
  </p:sldIdLst>
  <p:sldSz cx="9144000" cy="6858000" type="screen4x3"/>
  <p:notesSz cx="6670675" cy="992981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vsnitt" id="{58D9A35F-0B22-4318-999B-697ABFFE0936}">
          <p14:sldIdLst>
            <p14:sldId id="284"/>
            <p14:sldId id="286"/>
            <p14:sldId id="287"/>
            <p14:sldId id="288"/>
            <p14:sldId id="290"/>
            <p14:sldId id="289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oll, Dr. Henry (FWOB) - 81" initials="MDH(-8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696"/>
    <a:srgbClr val="0AEE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86" autoAdjust="0"/>
    <p:restoredTop sz="90326" autoAdjust="0"/>
  </p:normalViewPr>
  <p:slideViewPr>
    <p:cSldViewPr>
      <p:cViewPr>
        <p:scale>
          <a:sx n="112" d="100"/>
          <a:sy n="112" d="100"/>
        </p:scale>
        <p:origin x="58" y="20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1353" cy="497046"/>
          </a:xfrm>
          <a:prstGeom prst="rect">
            <a:avLst/>
          </a:prstGeom>
        </p:spPr>
        <p:txBody>
          <a:bodyPr vert="horz" lIns="90752" tIns="45377" rIns="90752" bIns="45377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777766" y="0"/>
            <a:ext cx="2891353" cy="497046"/>
          </a:xfrm>
          <a:prstGeom prst="rect">
            <a:avLst/>
          </a:prstGeom>
        </p:spPr>
        <p:txBody>
          <a:bodyPr vert="horz" lIns="90752" tIns="45377" rIns="90752" bIns="45377" rtlCol="0"/>
          <a:lstStyle>
            <a:lvl1pPr algn="r">
              <a:defRPr sz="1200"/>
            </a:lvl1pPr>
          </a:lstStyle>
          <a:p>
            <a:fld id="{9D02B581-C33E-4D6D-8AE2-C692BA0750BA}" type="datetimeFigureOut">
              <a:rPr lang="sv-SE" smtClean="0"/>
              <a:t>2015-11-02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31181"/>
            <a:ext cx="2891353" cy="497045"/>
          </a:xfrm>
          <a:prstGeom prst="rect">
            <a:avLst/>
          </a:prstGeom>
        </p:spPr>
        <p:txBody>
          <a:bodyPr vert="horz" lIns="90752" tIns="45377" rIns="90752" bIns="45377" rtlCol="0" anchor="b"/>
          <a:lstStyle>
            <a:lvl1pPr algn="l">
              <a:defRPr sz="1200"/>
            </a:lvl1pPr>
          </a:lstStyle>
          <a:p>
            <a:r>
              <a:rPr lang="en-US" smtClean="0"/>
              <a:t>This project has received funding from the Euratom research and</a:t>
            </a: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777766" y="9431181"/>
            <a:ext cx="2891353" cy="497045"/>
          </a:xfrm>
          <a:prstGeom prst="rect">
            <a:avLst/>
          </a:prstGeom>
        </p:spPr>
        <p:txBody>
          <a:bodyPr vert="horz" lIns="90752" tIns="45377" rIns="90752" bIns="45377" rtlCol="0" anchor="b"/>
          <a:lstStyle>
            <a:lvl1pPr algn="r">
              <a:defRPr sz="1200"/>
            </a:lvl1pPr>
          </a:lstStyle>
          <a:p>
            <a:fld id="{A5B07EA7-06C0-410B-9174-3563D46BF0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0125376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890625" cy="496491"/>
          </a:xfrm>
          <a:prstGeom prst="rect">
            <a:avLst/>
          </a:prstGeom>
        </p:spPr>
        <p:txBody>
          <a:bodyPr vert="horz" lIns="90752" tIns="45377" rIns="90752" bIns="45377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778507" y="0"/>
            <a:ext cx="2890625" cy="496491"/>
          </a:xfrm>
          <a:prstGeom prst="rect">
            <a:avLst/>
          </a:prstGeom>
        </p:spPr>
        <p:txBody>
          <a:bodyPr vert="horz" lIns="90752" tIns="45377" rIns="90752" bIns="45377" rtlCol="0"/>
          <a:lstStyle>
            <a:lvl1pPr algn="r">
              <a:defRPr sz="1200"/>
            </a:lvl1pPr>
          </a:lstStyle>
          <a:p>
            <a:fld id="{13A57CF9-0C47-40E3-84BB-3BD9BE0B7D03}" type="datetimeFigureOut">
              <a:rPr lang="sv-SE" smtClean="0"/>
              <a:t>2015-11-02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52" tIns="45377" rIns="90752" bIns="45377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67068" y="4716662"/>
            <a:ext cx="5336540" cy="4468416"/>
          </a:xfrm>
          <a:prstGeom prst="rect">
            <a:avLst/>
          </a:prstGeom>
        </p:spPr>
        <p:txBody>
          <a:bodyPr vert="horz" lIns="90752" tIns="45377" rIns="90752" bIns="45377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2" y="9431598"/>
            <a:ext cx="2890625" cy="496491"/>
          </a:xfrm>
          <a:prstGeom prst="rect">
            <a:avLst/>
          </a:prstGeom>
        </p:spPr>
        <p:txBody>
          <a:bodyPr vert="horz" lIns="90752" tIns="45377" rIns="90752" bIns="45377" rtlCol="0" anchor="b"/>
          <a:lstStyle>
            <a:lvl1pPr algn="l">
              <a:defRPr sz="1200"/>
            </a:lvl1pPr>
          </a:lstStyle>
          <a:p>
            <a:r>
              <a:rPr lang="en-US" smtClean="0"/>
              <a:t>This project has received funding from the Euratom research and</a:t>
            </a: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778507" y="9431598"/>
            <a:ext cx="2890625" cy="496491"/>
          </a:xfrm>
          <a:prstGeom prst="rect">
            <a:avLst/>
          </a:prstGeom>
        </p:spPr>
        <p:txBody>
          <a:bodyPr vert="horz" lIns="90752" tIns="45377" rIns="90752" bIns="45377" rtlCol="0" anchor="b"/>
          <a:lstStyle>
            <a:lvl1pPr algn="r">
              <a:defRPr sz="1200"/>
            </a:lvl1pPr>
          </a:lstStyle>
          <a:p>
            <a:fld id="{5F9272D0-F574-42DD-8415-17FED2004F1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9789526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ak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Rubrik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25" name="Underrubrik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v-SE" dirty="0" smtClean="0"/>
              <a:t>Klicka här för att ändra format på underrubrik i bakgrunden</a:t>
            </a:r>
            <a:endParaRPr kumimoji="0" lang="en-US" dirty="0"/>
          </a:p>
        </p:txBody>
      </p:sp>
      <p:sp>
        <p:nvSpPr>
          <p:cNvPr id="31" name="Platshållare för datum 30"/>
          <p:cNvSpPr>
            <a:spLocks noGrp="1"/>
          </p:cNvSpPr>
          <p:nvPr>
            <p:ph type="dt" sz="half" idx="10"/>
          </p:nvPr>
        </p:nvSpPr>
        <p:spPr>
          <a:xfrm>
            <a:off x="6591304" y="6525344"/>
            <a:ext cx="2589208" cy="259504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r>
              <a:rPr lang="sv-SE" dirty="0" smtClean="0"/>
              <a:t>IGD-TP EF6, London November 3-4, 2015</a:t>
            </a:r>
            <a:endParaRPr lang="sv-SE" dirty="0"/>
          </a:p>
        </p:txBody>
      </p:sp>
      <p:sp>
        <p:nvSpPr>
          <p:cNvPr id="18" name="Platshållare för sidfo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This project has received funding from the </a:t>
            </a:r>
            <a:r>
              <a:rPr lang="en-US" dirty="0" err="1" smtClean="0"/>
              <a:t>Euratom</a:t>
            </a:r>
            <a:r>
              <a:rPr lang="en-US" dirty="0" smtClean="0"/>
              <a:t> research and  training </a:t>
            </a:r>
            <a:r>
              <a:rPr lang="en-US" dirty="0" err="1" smtClean="0"/>
              <a:t>programme</a:t>
            </a:r>
            <a:r>
              <a:rPr lang="en-US" dirty="0" smtClean="0"/>
              <a:t> 2014 - 2018 under Grant Agreement no. 661880</a:t>
            </a:r>
            <a:endParaRPr lang="sv-SE" dirty="0"/>
          </a:p>
        </p:txBody>
      </p:sp>
      <p:pic>
        <p:nvPicPr>
          <p:cNvPr id="10" name="Image 1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82" y="6182755"/>
            <a:ext cx="699770" cy="466725"/>
          </a:xfrm>
          <a:prstGeom prst="rect">
            <a:avLst/>
          </a:prstGeom>
        </p:spPr>
      </p:pic>
      <p:pic>
        <p:nvPicPr>
          <p:cNvPr id="11" name="Image 2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420" y="5589240"/>
            <a:ext cx="936104" cy="524777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143824"/>
            <a:ext cx="907744" cy="525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M:\IGD_TP\MIND\Logo tävling\Logo_MIND_4.jp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501075"/>
            <a:ext cx="481393" cy="66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ktangel 1"/>
          <p:cNvSpPr/>
          <p:nvPr userDrawn="1"/>
        </p:nvSpPr>
        <p:spPr>
          <a:xfrm>
            <a:off x="-3721" y="4614227"/>
            <a:ext cx="27755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This project has received funding from the </a:t>
            </a:r>
            <a:r>
              <a:rPr lang="en-US" sz="1200" dirty="0" err="1" smtClean="0"/>
              <a:t>Euratom</a:t>
            </a:r>
            <a:r>
              <a:rPr lang="en-US" sz="1200" dirty="0" smtClean="0"/>
              <a:t> research and  training </a:t>
            </a:r>
            <a:r>
              <a:rPr lang="en-US" sz="1200" dirty="0" err="1" smtClean="0"/>
              <a:t>programme</a:t>
            </a:r>
            <a:r>
              <a:rPr lang="en-US" sz="1200" dirty="0" smtClean="0"/>
              <a:t> 2014 - 2018 under grant agreement No. 661880</a:t>
            </a:r>
            <a:endParaRPr lang="sv-SE" sz="12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EEF25A-9DAC-4B7A-A267-CF9AE19A6E4A}" type="datetime1">
              <a:rPr lang="sv-SE" smtClean="0"/>
              <a:t>2015-11-02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This project has received funding from the Euratom research and  training programme 2014 - 2018 under Grant Agreement no. 661880</a:t>
            </a: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7A0CA-50AE-4E21-A36A-7221413C7B5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ktangel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sv-SE" smtClean="0"/>
              <a:t>Klicka här för att ändra format</a:t>
            </a:r>
            <a:endParaRPr kumimoji="0" lang="en-US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160D77-C343-46A6-905C-C6C900F367B7}" type="datetime1">
              <a:rPr lang="sv-SE" smtClean="0"/>
              <a:t>2015-11-02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This project has received funding from the Euratom research and  training programme 2014 - 2018 under Grant Agreement no. 661880</a:t>
            </a: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7A0CA-50AE-4E21-A36A-7221413C7B56}" type="slidenum">
              <a:rPr lang="sv-SE" smtClean="0"/>
              <a:t>‹#›</a:t>
            </a:fld>
            <a:endParaRPr lang="sv-SE"/>
          </a:p>
        </p:txBody>
      </p:sp>
      <p:sp>
        <p:nvSpPr>
          <p:cNvPr id="10" name="Platshållare för bild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sv-SE" smtClean="0"/>
              <a:t>Klicka på ikonen för att lägga till en bild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F6E0-9CDE-4BCD-8B71-13B16093B1C4}" type="datetime1">
              <a:rPr lang="sv-SE" smtClean="0"/>
              <a:t>2015-11-02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This project has received funding from the Euratom research and  training programme 2014 - 2018 under Grant Agreement no. 661880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7A0CA-50AE-4E21-A36A-7221413C7B5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7C5FB68-6DE4-40DD-8F1A-BC33D7782B6E}" type="datetime1">
              <a:rPr lang="sv-SE" smtClean="0"/>
              <a:t>2015-11-02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lang="en-US" smtClean="0"/>
              <a:t>This project has received funding from the Euratom research and  training programme 2014 - 2018 under Grant Agreement no. 661880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D27A0CA-50AE-4E21-A36A-7221413C7B5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802-6B72-40D5-9F08-5303599DB754}" type="datetimeFigureOut">
              <a:rPr lang="sv-SE" smtClean="0"/>
              <a:t>2015-11-02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DE0E-C3A0-4CE2-865B-CF95B34E85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37615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802-6B72-40D5-9F08-5303599DB754}" type="datetimeFigureOut">
              <a:rPr lang="sv-SE" smtClean="0"/>
              <a:t>2015-11-02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DE0E-C3A0-4CE2-865B-CF95B34E85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081141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802-6B72-40D5-9F08-5303599DB754}" type="datetimeFigureOut">
              <a:rPr lang="sv-SE" smtClean="0"/>
              <a:t>2015-11-02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DE0E-C3A0-4CE2-865B-CF95B34E85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41529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802-6B72-40D5-9F08-5303599DB754}" type="datetimeFigureOut">
              <a:rPr lang="sv-SE" smtClean="0"/>
              <a:t>2015-11-02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DE0E-C3A0-4CE2-865B-CF95B34E85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24557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802-6B72-40D5-9F08-5303599DB754}" type="datetimeFigureOut">
              <a:rPr lang="sv-SE" smtClean="0"/>
              <a:t>2015-11-02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DE0E-C3A0-4CE2-865B-CF95B34E85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29754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802-6B72-40D5-9F08-5303599DB754}" type="datetimeFigureOut">
              <a:rPr lang="sv-SE" smtClean="0"/>
              <a:t>2015-11-02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DE0E-C3A0-4CE2-865B-CF95B34E85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07866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v-SE" dirty="0" smtClean="0"/>
              <a:t>Klicka här för att ändra format på bakgrundstexten</a:t>
            </a:r>
          </a:p>
          <a:p>
            <a:pPr lvl="1" eaLnBrk="1" latinLnBrk="0" hangingPunct="1"/>
            <a:r>
              <a:rPr lang="sv-SE" dirty="0" smtClean="0"/>
              <a:t>Nivå två</a:t>
            </a:r>
          </a:p>
          <a:p>
            <a:pPr lvl="2" eaLnBrk="1" latinLnBrk="0" hangingPunct="1"/>
            <a:r>
              <a:rPr lang="sv-SE" dirty="0" smtClean="0"/>
              <a:t>Nivå tre</a:t>
            </a:r>
          </a:p>
          <a:p>
            <a:pPr lvl="3" eaLnBrk="1" latinLnBrk="0" hangingPunct="1"/>
            <a:r>
              <a:rPr lang="sv-SE" dirty="0" smtClean="0"/>
              <a:t>Nivå fyra</a:t>
            </a:r>
          </a:p>
          <a:p>
            <a:pPr lvl="4" eaLnBrk="1" latinLnBrk="0" hangingPunct="1"/>
            <a:r>
              <a:rPr lang="sv-SE" dirty="0" smtClean="0"/>
              <a:t>Nivå fem</a:t>
            </a:r>
            <a:endParaRPr kumimoji="0" lang="en-US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8100392" y="3429000"/>
            <a:ext cx="1080120" cy="1728192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  <a:extLst/>
          </a:lstStyle>
          <a:p>
            <a:r>
              <a:rPr lang="en-US" dirty="0" smtClean="0"/>
              <a:t>This project has received funding from the </a:t>
            </a:r>
            <a:r>
              <a:rPr lang="en-US" dirty="0" err="1" smtClean="0"/>
              <a:t>Euratom</a:t>
            </a:r>
            <a:r>
              <a:rPr lang="en-US" dirty="0" smtClean="0"/>
              <a:t> research and  training </a:t>
            </a:r>
            <a:r>
              <a:rPr lang="en-US" dirty="0" err="1" smtClean="0"/>
              <a:t>programme</a:t>
            </a:r>
            <a:r>
              <a:rPr lang="en-US" dirty="0" smtClean="0"/>
              <a:t> 2014 - 2018 under grant agreement No. 661880</a:t>
            </a:r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8316416" y="6525344"/>
            <a:ext cx="588336" cy="228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fld id="{BD27A0CA-50AE-4E21-A36A-7221413C7B56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7" name="Image 2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5229200"/>
            <a:ext cx="798830" cy="447675"/>
          </a:xfrm>
          <a:prstGeom prst="rect">
            <a:avLst/>
          </a:prstGeom>
        </p:spPr>
      </p:pic>
      <p:pic>
        <p:nvPicPr>
          <p:cNvPr id="8" name="Picture 2" descr="M:\IGD_TP\MIND\Logo tävling\Logo_MIND_4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094" y="5744434"/>
            <a:ext cx="381457" cy="52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latshållare för datum 26"/>
          <p:cNvSpPr txBox="1">
            <a:spLocks/>
          </p:cNvSpPr>
          <p:nvPr userDrawn="1"/>
        </p:nvSpPr>
        <p:spPr>
          <a:xfrm>
            <a:off x="486544" y="6519900"/>
            <a:ext cx="4157464" cy="225400"/>
          </a:xfrm>
          <a:prstGeom prst="rect">
            <a:avLst/>
          </a:prstGeom>
        </p:spPr>
        <p:txBody>
          <a:bodyPr vert="horz" tIns="0" bIns="0" anchor="b"/>
          <a:lstStyle>
            <a:defPPr>
              <a:defRPr lang="sv-SE"/>
            </a:defPPr>
            <a:lvl1pPr marL="0" algn="l" defTabSz="914400" rtl="0" eaLnBrk="1" latinLnBrk="0" hangingPunct="1">
              <a:defRPr kumimoji="0"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 smtClean="0"/>
              <a:t>IGD-TP Exchange Forum 6  London November 3-4, 2015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802-6B72-40D5-9F08-5303599DB754}" type="datetimeFigureOut">
              <a:rPr lang="sv-SE" smtClean="0"/>
              <a:t>2015-11-02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DE0E-C3A0-4CE2-865B-CF95B34E85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34401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802-6B72-40D5-9F08-5303599DB754}" type="datetimeFigureOut">
              <a:rPr lang="sv-SE" smtClean="0"/>
              <a:t>2015-11-02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DE0E-C3A0-4CE2-865B-CF95B34E85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64807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802-6B72-40D5-9F08-5303599DB754}" type="datetimeFigureOut">
              <a:rPr lang="sv-SE" smtClean="0"/>
              <a:t>2015-11-02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DE0E-C3A0-4CE2-865B-CF95B34E85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153891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802-6B72-40D5-9F08-5303599DB754}" type="datetimeFigureOut">
              <a:rPr lang="sv-SE" smtClean="0"/>
              <a:t>2015-11-02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DE0E-C3A0-4CE2-865B-CF95B34E85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34912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3802-6B72-40D5-9F08-5303599DB754}" type="datetimeFigureOut">
              <a:rPr lang="sv-SE" smtClean="0"/>
              <a:t>2015-11-02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4DE0E-C3A0-4CE2-865B-CF95B34E85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2838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IGD-TP EF 6 London November 3-4, 2015</a:t>
            </a:r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project has received funding from the Euratom research and  training programme 2014 - 2018 under Grant Agreement no. 661880</a:t>
            </a:r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sv-SE" smtClean="0"/>
              <a:t>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03843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IGD-TP EF 6 London November 3-4, 2015</a:t>
            </a:r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project has received funding from the Euratom research and  training programme 2014 - 2018 under Grant Agreement no. 661880</a:t>
            </a:r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sv-SE" smtClean="0"/>
              <a:t>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48828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F0B7F1D-E923-4908-9C71-B1A036D1ECED}" type="datetime1">
              <a:rPr lang="sv-SE" smtClean="0"/>
              <a:t>2015-11-02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This project has received funding from the Euratom research and  training programme 2014 - 2018 under Grant Agreement no. 661880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D27A0CA-50AE-4E21-A36A-7221413C7B56}" type="slidenum">
              <a:rPr lang="sv-SE" smtClean="0"/>
              <a:t>‹#›</a:t>
            </a:fld>
            <a:endParaRPr lang="sv-S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83EE0A-ED89-477F-B121-2F8BF9EBFD9E}" type="datetime1">
              <a:rPr lang="sv-SE" smtClean="0"/>
              <a:t>2015-11-02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This project has received funding from the Euratom research and  training programme 2014 - 2018 under Grant Agreement no. 661880</a:t>
            </a: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7A0CA-50AE-4E21-A36A-7221413C7B5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v-SE" smtClean="0"/>
              <a:t>Klicka här för att ändra format på bakgrundstexten</a:t>
            </a:r>
          </a:p>
          <a:p>
            <a:pPr lvl="1" eaLnBrk="1" latinLnBrk="0" hangingPunct="1"/>
            <a:r>
              <a:rPr lang="sv-SE" smtClean="0"/>
              <a:t>Nivå två</a:t>
            </a:r>
          </a:p>
          <a:p>
            <a:pPr lvl="2" eaLnBrk="1" latinLnBrk="0" hangingPunct="1"/>
            <a:r>
              <a:rPr lang="sv-SE" smtClean="0"/>
              <a:t>Nivå tre</a:t>
            </a:r>
          </a:p>
          <a:p>
            <a:pPr lvl="3" eaLnBrk="1" latinLnBrk="0" hangingPunct="1"/>
            <a:r>
              <a:rPr lang="sv-SE" smtClean="0"/>
              <a:t>Nivå fyra</a:t>
            </a:r>
          </a:p>
          <a:p>
            <a:pPr lvl="4" eaLnBrk="1" latinLnBrk="0" hangingPunct="1"/>
            <a:r>
              <a:rPr lang="sv-SE" smtClean="0"/>
              <a:t>Nivå fem</a:t>
            </a:r>
            <a:endParaRPr kumimoji="0" lang="en-US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14490E-8DA0-40F3-8F32-02F7790F40E7}" type="datetime1">
              <a:rPr lang="sv-SE" smtClean="0"/>
              <a:t>2015-11-02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This project has received funding from the Euratom research and  training programme 2014 - 2018 under Grant Agreement no. 661880</a:t>
            </a:r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7A0CA-50AE-4E21-A36A-7221413C7B5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41C126-258C-4EF8-A66E-7CE7E35AA664}" type="datetime1">
              <a:rPr lang="sv-SE" smtClean="0"/>
              <a:t>2015-11-02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This project has received funding from the Euratom research and  training programme 2014 - 2018 under Grant Agreement no. 661880</a:t>
            </a: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7A0CA-50AE-4E21-A36A-7221413C7B5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5736EC-FD2C-4057-8F24-8B7DD5300DB2}" type="datetime1">
              <a:rPr lang="sv-SE" smtClean="0"/>
              <a:t>2015-11-02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This project has received funding from the Euratom research and  training programme 2014 - 2018 under Grant Agreement no. 661880</a:t>
            </a: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7A0CA-50AE-4E21-A36A-7221413C7B56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5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Platshållare för rubrik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sv-SE" smtClean="0"/>
              <a:t>Klicka här för att ändra format</a:t>
            </a:r>
            <a:endParaRPr kumimoji="0" lang="en-US"/>
          </a:p>
        </p:txBody>
      </p:sp>
      <p:sp>
        <p:nvSpPr>
          <p:cNvPr id="31" name="Platshållare för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sv-SE" smtClean="0"/>
              <a:t>Klicka här för att ändra format på bakgrundstexten</a:t>
            </a:r>
          </a:p>
          <a:p>
            <a:pPr lvl="1" eaLnBrk="1" latinLnBrk="0" hangingPunct="1"/>
            <a:r>
              <a:rPr kumimoji="0" lang="sv-SE" smtClean="0"/>
              <a:t>Nivå två</a:t>
            </a:r>
          </a:p>
          <a:p>
            <a:pPr lvl="2" eaLnBrk="1" latinLnBrk="0" hangingPunct="1"/>
            <a:r>
              <a:rPr kumimoji="0" lang="sv-SE" smtClean="0"/>
              <a:t>Nivå tre</a:t>
            </a:r>
          </a:p>
          <a:p>
            <a:pPr lvl="3" eaLnBrk="1" latinLnBrk="0" hangingPunct="1"/>
            <a:r>
              <a:rPr kumimoji="0" lang="sv-SE" smtClean="0"/>
              <a:t>Nivå fyra</a:t>
            </a:r>
          </a:p>
          <a:p>
            <a:pPr lvl="4" eaLnBrk="1" latinLnBrk="0" hangingPunct="1"/>
            <a:r>
              <a:rPr kumimoji="0" lang="sv-SE" smtClean="0"/>
              <a:t>Nivå fem</a:t>
            </a:r>
            <a:endParaRPr kumimoji="0" lang="en-US"/>
          </a:p>
        </p:txBody>
      </p:sp>
      <p:sp>
        <p:nvSpPr>
          <p:cNvPr id="27" name="Platshållare för datum 26"/>
          <p:cNvSpPr>
            <a:spLocks noGrp="1"/>
          </p:cNvSpPr>
          <p:nvPr>
            <p:ph type="dt" sz="half" idx="2"/>
          </p:nvPr>
        </p:nvSpPr>
        <p:spPr>
          <a:xfrm>
            <a:off x="5671120" y="6538249"/>
            <a:ext cx="2645296" cy="225400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sv-SE" dirty="0" smtClean="0"/>
              <a:t>IGD-TP EF 6 London November 3-4, 2015</a:t>
            </a:r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3"/>
          </p:nvPr>
        </p:nvSpPr>
        <p:spPr>
          <a:xfrm>
            <a:off x="1321296" y="6453336"/>
            <a:ext cx="4186808" cy="33321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en-US" dirty="0" smtClean="0"/>
              <a:t>This project has received funding from the </a:t>
            </a:r>
            <a:r>
              <a:rPr lang="en-US" dirty="0" err="1" smtClean="0"/>
              <a:t>Euratom</a:t>
            </a:r>
            <a:r>
              <a:rPr lang="en-US" dirty="0" smtClean="0"/>
              <a:t> research and  training </a:t>
            </a:r>
            <a:r>
              <a:rPr lang="en-US" dirty="0" err="1" smtClean="0"/>
              <a:t>programme</a:t>
            </a:r>
            <a:r>
              <a:rPr lang="en-US" dirty="0" smtClean="0"/>
              <a:t> 2014 - 2018 under Grant Agreement no. 661880</a:t>
            </a:r>
            <a:endParaRPr lang="sv-SE" dirty="0"/>
          </a:p>
        </p:txBody>
      </p:sp>
      <p:sp>
        <p:nvSpPr>
          <p:cNvPr id="16" name="Platshållare för bildnummer 15"/>
          <p:cNvSpPr>
            <a:spLocks noGrp="1"/>
          </p:cNvSpPr>
          <p:nvPr>
            <p:ph type="sldNum" sz="quarter" idx="4"/>
          </p:nvPr>
        </p:nvSpPr>
        <p:spPr>
          <a:xfrm>
            <a:off x="8335474" y="6607057"/>
            <a:ext cx="626452" cy="156592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sv-SE" dirty="0" smtClean="0"/>
              <a:t>1</a:t>
            </a:r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97" r:id="rId3"/>
    <p:sldLayoutId id="2147483996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  <p:sldLayoutId id="2147483982" r:id="rId12"/>
    <p:sldLayoutId id="2147483983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53802-6B72-40D5-9F08-5303599DB754}" type="datetimeFigureOut">
              <a:rPr lang="sv-SE" smtClean="0"/>
              <a:t>2015-11-02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4DE0E-C3A0-4CE2-865B-CF95B34E855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384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ctrTitle"/>
          </p:nvPr>
        </p:nvSpPr>
        <p:spPr>
          <a:xfrm>
            <a:off x="3315444" y="0"/>
            <a:ext cx="5105400" cy="2868168"/>
          </a:xfrm>
        </p:spPr>
        <p:txBody>
          <a:bodyPr/>
          <a:lstStyle/>
          <a:p>
            <a:r>
              <a:rPr lang="sv-SE" dirty="0" smtClean="0"/>
              <a:t>IGD-TP EF6 CORI </a:t>
            </a:r>
            <a:r>
              <a:rPr lang="sv-SE" dirty="0"/>
              <a:t/>
            </a:r>
            <a:br>
              <a:rPr lang="sv-SE" dirty="0"/>
            </a:br>
            <a:r>
              <a:rPr lang="sv-SE" sz="2800" dirty="0"/>
              <a:t/>
            </a:r>
            <a:br>
              <a:rPr lang="sv-SE" sz="2800" dirty="0"/>
            </a:br>
            <a:r>
              <a:rPr lang="en-GB" sz="7200" dirty="0">
                <a:solidFill>
                  <a:schemeClr val="bg1"/>
                </a:solidFill>
              </a:rPr>
              <a:t>MIND </a:t>
            </a:r>
            <a:r>
              <a:rPr lang="en-GB" sz="7200" dirty="0" smtClean="0">
                <a:solidFill>
                  <a:schemeClr val="bg1"/>
                </a:solidFill>
              </a:rPr>
              <a:t>WP1</a:t>
            </a:r>
            <a:endParaRPr lang="sv-SE" sz="7200" dirty="0">
              <a:solidFill>
                <a:schemeClr val="bg1"/>
              </a:solidFill>
            </a:endParaRP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3230621" y="3284984"/>
            <a:ext cx="5789558" cy="1101248"/>
          </a:xfrm>
        </p:spPr>
        <p:txBody>
          <a:bodyPr>
            <a:normAutofit fontScale="92500"/>
          </a:bodyPr>
          <a:lstStyle/>
          <a:p>
            <a:pPr algn="l"/>
            <a:r>
              <a:rPr lang="en-GB" dirty="0" smtClean="0"/>
              <a:t>Improving the geological safety case knowledge of the behaviour of organic containing long-lived intermediate level wastes</a:t>
            </a:r>
            <a:endParaRPr lang="sv-SE" dirty="0"/>
          </a:p>
        </p:txBody>
      </p:sp>
      <p:pic>
        <p:nvPicPr>
          <p:cNvPr id="5" name="Imag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82" y="6207676"/>
            <a:ext cx="699770" cy="466725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168745"/>
            <a:ext cx="907744" cy="525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Group 20"/>
          <p:cNvGrpSpPr/>
          <p:nvPr/>
        </p:nvGrpSpPr>
        <p:grpSpPr>
          <a:xfrm>
            <a:off x="2771800" y="5221902"/>
            <a:ext cx="1889942" cy="615707"/>
            <a:chOff x="2929187" y="6281216"/>
            <a:chExt cx="1621661" cy="455208"/>
          </a:xfrm>
        </p:grpSpPr>
        <p:sp>
          <p:nvSpPr>
            <p:cNvPr id="8" name="Rectangle 7"/>
            <p:cNvSpPr/>
            <p:nvPr/>
          </p:nvSpPr>
          <p:spPr>
            <a:xfrm>
              <a:off x="2929187" y="6281216"/>
              <a:ext cx="1621661" cy="455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1" descr="National Nuclear Laboratory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4509" y="6304234"/>
              <a:ext cx="1491016" cy="4174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13" descr="The University of Manches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952" y="6102792"/>
            <a:ext cx="1639023" cy="684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Technical University of Libere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344" y="6553800"/>
            <a:ext cx="1964351" cy="25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8" descr="EPFL_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742" y="6207676"/>
            <a:ext cx="1137116" cy="54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0" descr="vtt_logo_www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371" y="6028142"/>
            <a:ext cx="1226615" cy="45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2" descr="drukker_4KL_NL_F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460" y="5225595"/>
            <a:ext cx="1146684" cy="72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skbbka\AppData\Local\Microsoft\Windows\Temporary Internet Files\Content.Outlook\LS3S4HLT\logougr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063" y="5229200"/>
            <a:ext cx="1077321" cy="54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skbbka\AppData\Local\Microsoft\Windows\Temporary Internet Files\Content.Outlook\LS3S4HLT\TVO_allekirjoituslogo_liukuvari_RGB_72dpi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629" y="5201010"/>
            <a:ext cx="950364" cy="71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C:\Users\skbbka\AppData\Local\Microsoft\Windows\Temporary Internet Files\Content.Outlook\LS3S4HLT\HZDR-Gesamtlogo-weiß-auf-blau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229200"/>
            <a:ext cx="912921" cy="63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0" descr="Centrum výzkumu Řež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579" y="5920049"/>
            <a:ext cx="2938957" cy="60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28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MIND WP1 </a:t>
            </a:r>
            <a:r>
              <a:rPr lang="sv-SE" cap="none" dirty="0" smtClean="0"/>
              <a:t>Objectives</a:t>
            </a:r>
            <a:endParaRPr lang="sv-SE" cap="non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1772816"/>
            <a:ext cx="7776864" cy="4464496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000" b="1" dirty="0" smtClean="0"/>
          </a:p>
          <a:p>
            <a:pPr marL="114300" indent="0" eaLnBrk="1" fontAlgn="auto" hangingPunct="1">
              <a:spcAft>
                <a:spcPts val="0"/>
              </a:spcAft>
              <a:buNone/>
              <a:defRPr/>
            </a:pPr>
            <a:r>
              <a:rPr lang="en-GB" sz="2000" dirty="0" smtClean="0"/>
              <a:t>Reduce uncertainty of safety-relevant microbial processes controlling radionuclide, chemical and gas release from long-lived intermediate level wastes (ILW) containing organics (SRA Key topic 2 sub topic 2)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2000" dirty="0" smtClean="0"/>
          </a:p>
          <a:p>
            <a:pPr marL="75438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To quantify the combined rates of biodegradation,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600" b="1" dirty="0" smtClean="0">
                <a:solidFill>
                  <a:schemeClr val="accent1"/>
                </a:solidFill>
              </a:rPr>
              <a:t>radiolysis and hydrolysis of anthropogenic organic polymers</a:t>
            </a:r>
            <a:r>
              <a:rPr lang="en-GB" sz="1600" b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and cellulose present in ILW under disposal conditions.</a:t>
            </a:r>
          </a:p>
          <a:p>
            <a:pPr marL="75438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To </a:t>
            </a:r>
            <a:r>
              <a:rPr lang="en-GB" sz="1600" b="1" dirty="0" smtClean="0">
                <a:solidFill>
                  <a:schemeClr val="accent1"/>
                </a:solidFill>
              </a:rPr>
              <a:t>identify key chemical species 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resulting from organic ILW biodegradation, </a:t>
            </a:r>
            <a:r>
              <a:rPr lang="en-GB" sz="1600" b="1" dirty="0" smtClean="0">
                <a:solidFill>
                  <a:schemeClr val="accent1"/>
                </a:solidFill>
              </a:rPr>
              <a:t>radiolysis and hydrolysis and their effects on radionuclide speciation and mobility</a:t>
            </a:r>
            <a:r>
              <a:rPr lang="en-GB" sz="1600" dirty="0" smtClean="0">
                <a:solidFill>
                  <a:schemeClr val="accent1"/>
                </a:solidFill>
              </a:rPr>
              <a:t>.</a:t>
            </a:r>
          </a:p>
          <a:p>
            <a:pPr marL="75438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To establish the in situ chemical and physical conditions that may limit microbial activity in EU repository concepts for ILW utilising </a:t>
            </a:r>
            <a:r>
              <a:rPr lang="en-GB" sz="1600" dirty="0" err="1" smtClean="0">
                <a:solidFill>
                  <a:schemeClr val="bg1">
                    <a:lumMod val="50000"/>
                  </a:schemeClr>
                </a:solidFill>
              </a:rPr>
              <a:t>cementitous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 materials within a neutral pH host rock.</a:t>
            </a:r>
          </a:p>
          <a:p>
            <a:pPr marL="75438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To examine the microbial generation and consumption of CH</a:t>
            </a:r>
            <a:r>
              <a:rPr lang="en-GB" sz="1600" baseline="-25000" dirty="0" smtClean="0">
                <a:solidFill>
                  <a:schemeClr val="bg1">
                    <a:lumMod val="50000"/>
                  </a:schemeClr>
                </a:solidFill>
              </a:rPr>
              <a:t>4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 and H</a:t>
            </a:r>
            <a:r>
              <a:rPr lang="en-GB" sz="1600" baseline="-25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 under ILW repository conditions.</a:t>
            </a:r>
          </a:p>
          <a:p>
            <a:pPr marL="754380" lvl="1" indent="-3429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To understand the effect of ILW heterogeneity on bioprocess pathways, pH and redox conditions, barrier degradation and radionuclide release.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project has received funding from the Euratom research and  training programme 2014 - 2018 under Grant Agreement no. 661880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A0CA-50AE-4E21-A36A-7221413C7B56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4076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1.2</a:t>
            </a:r>
            <a:endParaRPr lang="sv-S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844824"/>
            <a:ext cx="7776864" cy="4464496"/>
          </a:xfrm>
        </p:spPr>
        <p:txBody>
          <a:bodyPr rtlCol="0">
            <a:normAutofit/>
          </a:bodyPr>
          <a:lstStyle/>
          <a:p>
            <a:r>
              <a:rPr lang="en-GB" sz="2000" dirty="0" smtClean="0"/>
              <a:t>Rate and mechanism of biodegradation of ILW organic polymers affected by radiation, under repository relevant conditions.</a:t>
            </a:r>
          </a:p>
          <a:p>
            <a:pPr marL="754380" lvl="1" indent="-342900">
              <a:defRPr/>
            </a:pPr>
            <a:r>
              <a:rPr lang="en-GB" sz="1700" baseline="30000" dirty="0">
                <a:solidFill>
                  <a:schemeClr val="bg1">
                    <a:lumMod val="50000"/>
                  </a:schemeClr>
                </a:solidFill>
              </a:rPr>
              <a:t>60</a:t>
            </a:r>
            <a:r>
              <a:rPr lang="en-GB" sz="1700" dirty="0">
                <a:solidFill>
                  <a:schemeClr val="bg1">
                    <a:lumMod val="50000"/>
                  </a:schemeClr>
                </a:solidFill>
              </a:rPr>
              <a:t>Co ϒ irradiation of organics</a:t>
            </a:r>
          </a:p>
          <a:p>
            <a:pPr marL="754380" lvl="1" indent="-342900">
              <a:defRPr/>
            </a:pPr>
            <a:r>
              <a:rPr lang="en-GB" sz="1700" dirty="0">
                <a:solidFill>
                  <a:schemeClr val="bg1">
                    <a:lumMod val="50000"/>
                  </a:schemeClr>
                </a:solidFill>
              </a:rPr>
              <a:t>Mostly high pH Ca(OH)</a:t>
            </a:r>
            <a:r>
              <a:rPr lang="en-GB" sz="1700" baseline="-25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GB" sz="1700" dirty="0">
                <a:solidFill>
                  <a:schemeClr val="bg1">
                    <a:lumMod val="50000"/>
                  </a:schemeClr>
                </a:solidFill>
              </a:rPr>
              <a:t> buffered conditions</a:t>
            </a:r>
          </a:p>
          <a:p>
            <a:pPr marL="754380" lvl="1" indent="-342900">
              <a:defRPr/>
            </a:pPr>
            <a:r>
              <a:rPr lang="en-GB" sz="1700" dirty="0">
                <a:solidFill>
                  <a:schemeClr val="bg1">
                    <a:lumMod val="50000"/>
                  </a:schemeClr>
                </a:solidFill>
              </a:rPr>
              <a:t>Study biodegradation of radiolysis products  </a:t>
            </a:r>
            <a:r>
              <a:rPr lang="en-GB" sz="1700" dirty="0" smtClean="0">
                <a:solidFill>
                  <a:schemeClr val="bg1">
                    <a:lumMod val="50000"/>
                  </a:schemeClr>
                </a:solidFill>
              </a:rPr>
              <a:t>by; </a:t>
            </a:r>
          </a:p>
          <a:p>
            <a:pPr marL="992124" lvl="2" indent="-342900">
              <a:defRPr/>
            </a:pPr>
            <a:r>
              <a:rPr lang="en-GB" sz="1700" dirty="0" smtClean="0">
                <a:solidFill>
                  <a:schemeClr val="bg1">
                    <a:lumMod val="50000"/>
                  </a:schemeClr>
                </a:solidFill>
              </a:rPr>
              <a:t>cement </a:t>
            </a:r>
            <a:r>
              <a:rPr lang="en-GB" sz="1700" dirty="0">
                <a:solidFill>
                  <a:schemeClr val="bg1">
                    <a:lumMod val="50000"/>
                  </a:schemeClr>
                </a:solidFill>
              </a:rPr>
              <a:t>pH adapted </a:t>
            </a:r>
            <a:r>
              <a:rPr lang="en-GB" sz="1700" dirty="0" smtClean="0">
                <a:solidFill>
                  <a:schemeClr val="bg1">
                    <a:lumMod val="50000"/>
                  </a:schemeClr>
                </a:solidFill>
              </a:rPr>
              <a:t>microbes at high pH,</a:t>
            </a:r>
          </a:p>
          <a:p>
            <a:pPr marL="992124" lvl="2" indent="-342900">
              <a:defRPr/>
            </a:pPr>
            <a:r>
              <a:rPr lang="en-GB" sz="1700" dirty="0" smtClean="0">
                <a:solidFill>
                  <a:schemeClr val="bg1">
                    <a:lumMod val="50000"/>
                  </a:schemeClr>
                </a:solidFill>
              </a:rPr>
              <a:t>indigenous microbes from URLs under neutral pH</a:t>
            </a:r>
            <a:endParaRPr lang="en-GB" sz="1700" dirty="0">
              <a:solidFill>
                <a:schemeClr val="bg1">
                  <a:lumMod val="50000"/>
                </a:schemeClr>
              </a:solidFill>
            </a:endParaRPr>
          </a:p>
          <a:p>
            <a:pPr marL="754380" lvl="1" indent="-342900">
              <a:defRPr/>
            </a:pPr>
            <a:r>
              <a:rPr lang="en-GB" sz="1700" dirty="0" smtClean="0">
                <a:solidFill>
                  <a:schemeClr val="bg1">
                    <a:lumMod val="50000"/>
                  </a:schemeClr>
                </a:solidFill>
              </a:rPr>
              <a:t>Radionuclide </a:t>
            </a:r>
            <a:r>
              <a:rPr lang="en-GB" sz="1700" dirty="0">
                <a:solidFill>
                  <a:schemeClr val="bg1">
                    <a:lumMod val="50000"/>
                  </a:schemeClr>
                </a:solidFill>
              </a:rPr>
              <a:t>interactions with degradation products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project has received funding from the Euratom research and  training programme 2014 - 2018 under Grant Agreement no. 661880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A0CA-50AE-4E21-A36A-7221413C7B56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8661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893" y="-27384"/>
            <a:ext cx="456050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33423"/>
            <a:ext cx="7239000" cy="1143000"/>
          </a:xfrm>
        </p:spPr>
        <p:txBody>
          <a:bodyPr/>
          <a:lstStyle/>
          <a:p>
            <a:r>
              <a:rPr lang="sv-SE" cap="none" dirty="0" smtClean="0"/>
              <a:t>Organic Materials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996952"/>
            <a:ext cx="7239000" cy="484632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Halogenated organics (PVC) including additives (e.g. </a:t>
            </a:r>
            <a:r>
              <a:rPr lang="en-GB" sz="2000" dirty="0" err="1" smtClean="0"/>
              <a:t>pthalates</a:t>
            </a:r>
            <a:r>
              <a:rPr lang="en-GB" sz="2000" dirty="0" smtClean="0"/>
              <a:t>)</a:t>
            </a:r>
          </a:p>
          <a:p>
            <a:pPr lvl="1"/>
            <a:r>
              <a:rPr lang="en-GB" sz="1700" dirty="0" smtClean="0"/>
              <a:t>Manchester; irradiation, biodegradation and radionuclide redox studies</a:t>
            </a:r>
          </a:p>
          <a:p>
            <a:r>
              <a:rPr lang="en-GB" sz="2000" dirty="0" smtClean="0"/>
              <a:t>Ion exchange resins (DVB styrene) </a:t>
            </a:r>
          </a:p>
          <a:p>
            <a:pPr lvl="1"/>
            <a:r>
              <a:rPr lang="en-GB" sz="1700" dirty="0" smtClean="0"/>
              <a:t>Irradiation at Manchester</a:t>
            </a:r>
          </a:p>
          <a:p>
            <a:pPr lvl="1"/>
            <a:r>
              <a:rPr lang="en-GB" sz="1700" dirty="0" smtClean="0"/>
              <a:t>Lab and </a:t>
            </a:r>
            <a:r>
              <a:rPr lang="en-GB" sz="1700" i="1" dirty="0" smtClean="0"/>
              <a:t>in situ</a:t>
            </a:r>
            <a:r>
              <a:rPr lang="en-GB" sz="1700" dirty="0" smtClean="0"/>
              <a:t> biodegradation studies at EPFL</a:t>
            </a:r>
          </a:p>
          <a:p>
            <a:pPr lvl="1"/>
            <a:r>
              <a:rPr lang="en-GB" sz="1700" dirty="0" smtClean="0"/>
              <a:t>Irradiation and biodegradation by RCR-REZ and TUL </a:t>
            </a:r>
          </a:p>
          <a:p>
            <a:r>
              <a:rPr lang="en-GB" sz="2000" dirty="0" smtClean="0"/>
              <a:t>Bitumen</a:t>
            </a:r>
          </a:p>
          <a:p>
            <a:pPr lvl="1"/>
            <a:r>
              <a:rPr lang="en-GB" sz="1700" dirty="0" smtClean="0"/>
              <a:t>SCK•CEN; irradiation and biodegradation </a:t>
            </a:r>
          </a:p>
          <a:p>
            <a:pPr marL="292608" lvl="1" indent="0">
              <a:buNone/>
            </a:pPr>
            <a:endParaRPr lang="en-GB" sz="17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project has received funding from the Euratom research and  training programme 2014 - 2018 under grant agreement No. 661880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A0CA-50AE-4E21-A36A-7221413C7B56}" type="slidenum">
              <a:rPr lang="sv-SE" smtClean="0"/>
              <a:pPr/>
              <a:t>4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8797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cap="none" dirty="0" smtClean="0"/>
              <a:t>Other </a:t>
            </a:r>
            <a:r>
              <a:rPr lang="sv-SE" cap="none" dirty="0" smtClean="0"/>
              <a:t>Relevant </a:t>
            </a:r>
            <a:r>
              <a:rPr lang="sv-SE" cap="none" dirty="0" smtClean="0"/>
              <a:t>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1700" dirty="0" smtClean="0"/>
          </a:p>
          <a:p>
            <a:r>
              <a:rPr lang="en-GB" sz="2000" dirty="0" smtClean="0"/>
              <a:t>Alkali cellulose degradation</a:t>
            </a:r>
          </a:p>
          <a:p>
            <a:pPr lvl="1"/>
            <a:r>
              <a:rPr lang="en-GB" sz="1700" dirty="0" smtClean="0"/>
              <a:t>Manchester; effect of irradiation on CDPs  </a:t>
            </a:r>
          </a:p>
          <a:p>
            <a:pPr lvl="1"/>
            <a:r>
              <a:rPr lang="en-GB" sz="1700" dirty="0" smtClean="0"/>
              <a:t>ISA biodegradation under cement buffered and groundwater pH conditions</a:t>
            </a:r>
          </a:p>
          <a:p>
            <a:r>
              <a:rPr lang="en-GB" sz="2000" dirty="0" smtClean="0"/>
              <a:t>Radionuclide interactions</a:t>
            </a:r>
          </a:p>
          <a:p>
            <a:pPr lvl="1"/>
            <a:r>
              <a:rPr lang="en-GB" sz="1700" dirty="0" smtClean="0"/>
              <a:t>HZDR will examine </a:t>
            </a:r>
            <a:r>
              <a:rPr lang="en-GB" sz="1700" dirty="0"/>
              <a:t>(UV-vis, TRLFS, IR, </a:t>
            </a:r>
            <a:r>
              <a:rPr lang="en-GB" sz="1700" dirty="0" smtClean="0"/>
              <a:t>XAS) </a:t>
            </a:r>
            <a:r>
              <a:rPr lang="en-GB" sz="1700" dirty="0" smtClean="0"/>
              <a:t>radionuclide complexation with aqueous  biodegradation products from WP1 partners and with model substances</a:t>
            </a:r>
          </a:p>
          <a:p>
            <a:pPr lvl="1"/>
            <a:r>
              <a:rPr lang="en-GB" sz="1700" dirty="0" smtClean="0"/>
              <a:t>UGR will examine radionuclide association  with solid products (electron microscopy based techniques</a:t>
            </a:r>
            <a:r>
              <a:rPr lang="en-GB" sz="1700" dirty="0" smtClean="0"/>
              <a:t>)</a:t>
            </a:r>
          </a:p>
          <a:p>
            <a:pPr lvl="1"/>
            <a:r>
              <a:rPr lang="en-GB" sz="1700" dirty="0" smtClean="0"/>
              <a:t>Manchester bio-reduction of U </a:t>
            </a:r>
            <a:r>
              <a:rPr lang="en-GB" sz="1700" dirty="0" err="1" smtClean="0"/>
              <a:t>etc</a:t>
            </a:r>
            <a:r>
              <a:rPr lang="en-GB" sz="1700" dirty="0" smtClean="0"/>
              <a:t> utilising organic radiolysis products </a:t>
            </a:r>
            <a:endParaRPr lang="en-GB" sz="1700" dirty="0" smtClean="0"/>
          </a:p>
          <a:p>
            <a:pPr lvl="1"/>
            <a:endParaRPr lang="en-GB" sz="1700" dirty="0" smtClean="0"/>
          </a:p>
          <a:p>
            <a:pPr lvl="1"/>
            <a:endParaRPr lang="en-GB" sz="17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project has received funding from the Euratom research and  training programme 2014 - 2018 under grant agreement No. 661880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A0CA-50AE-4E21-A36A-7221413C7B56}" type="slidenum">
              <a:rPr lang="sv-SE" smtClean="0"/>
              <a:pPr/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779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cap="none" dirty="0" smtClean="0"/>
              <a:t>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 smtClean="0"/>
              <a:t>A wide range of organic materials are present in ILW</a:t>
            </a:r>
          </a:p>
          <a:p>
            <a:pPr lvl="1"/>
            <a:r>
              <a:rPr lang="en-GB" sz="1900" dirty="0" smtClean="0"/>
              <a:t> </a:t>
            </a:r>
            <a:r>
              <a:rPr lang="en-GB" sz="1900" dirty="0" smtClean="0"/>
              <a:t>D</a:t>
            </a:r>
            <a:r>
              <a:rPr lang="en-GB" sz="1900" dirty="0" smtClean="0"/>
              <a:t>egradation behaviour will depend on </a:t>
            </a:r>
            <a:r>
              <a:rPr lang="en-GB" sz="1900" dirty="0" err="1" smtClean="0"/>
              <a:t>wasteform</a:t>
            </a:r>
            <a:r>
              <a:rPr lang="en-GB" sz="1900" dirty="0" smtClean="0"/>
              <a:t> conditions (pH), </a:t>
            </a:r>
            <a:r>
              <a:rPr lang="en-GB" sz="1900" dirty="0" smtClean="0"/>
              <a:t>heterogeneity </a:t>
            </a:r>
            <a:r>
              <a:rPr lang="en-GB" sz="1900" dirty="0" err="1" smtClean="0"/>
              <a:t>etc</a:t>
            </a:r>
            <a:endParaRPr lang="en-GB" sz="1900" dirty="0" smtClean="0"/>
          </a:p>
          <a:p>
            <a:r>
              <a:rPr lang="en-GB" sz="2200" dirty="0" smtClean="0"/>
              <a:t>The </a:t>
            </a:r>
            <a:r>
              <a:rPr lang="en-GB" sz="2200" dirty="0" smtClean="0"/>
              <a:t>MIND project </a:t>
            </a:r>
            <a:r>
              <a:rPr lang="en-GB" sz="2200" u="sng" dirty="0" smtClean="0"/>
              <a:t>begins</a:t>
            </a:r>
            <a:r>
              <a:rPr lang="en-GB" sz="2200" dirty="0" smtClean="0"/>
              <a:t> the investigation of the combined effects of radiolysis/hydrolysis and </a:t>
            </a:r>
            <a:r>
              <a:rPr lang="en-GB" sz="2200" dirty="0" smtClean="0"/>
              <a:t>biodegradation</a:t>
            </a:r>
          </a:p>
          <a:p>
            <a:r>
              <a:rPr lang="en-GB" sz="2200" dirty="0" smtClean="0"/>
              <a:t>Irradiation </a:t>
            </a:r>
            <a:r>
              <a:rPr lang="en-GB" sz="2200" dirty="0" smtClean="0"/>
              <a:t>studies are mainly scheduled in the first 2 years of the </a:t>
            </a:r>
            <a:r>
              <a:rPr lang="en-GB" sz="2200" dirty="0" smtClean="0"/>
              <a:t>MIND project</a:t>
            </a:r>
            <a:endParaRPr lang="en-GB" sz="2200" dirty="0" smtClean="0"/>
          </a:p>
          <a:p>
            <a:pPr lvl="1"/>
            <a:r>
              <a:rPr lang="en-GB" sz="1700" dirty="0"/>
              <a:t>The initial results from MIND </a:t>
            </a:r>
            <a:r>
              <a:rPr lang="en-GB" sz="1700" dirty="0" smtClean="0"/>
              <a:t>irradiation studies should </a:t>
            </a:r>
            <a:r>
              <a:rPr lang="en-GB" sz="1700" dirty="0"/>
              <a:t>inform any future project that may result from </a:t>
            </a:r>
            <a:r>
              <a:rPr lang="en-GB" sz="1700" dirty="0" smtClean="0"/>
              <a:t>CORI</a:t>
            </a:r>
          </a:p>
          <a:p>
            <a:pPr lvl="1"/>
            <a:r>
              <a:rPr lang="en-GB" sz="1700" dirty="0" smtClean="0"/>
              <a:t>In later </a:t>
            </a:r>
            <a:r>
              <a:rPr lang="en-GB" sz="1700" dirty="0" smtClean="0"/>
              <a:t>years, </a:t>
            </a:r>
            <a:r>
              <a:rPr lang="en-GB" sz="1700" dirty="0" smtClean="0"/>
              <a:t>specific biodegradation studies could be undertaken </a:t>
            </a:r>
            <a:r>
              <a:rPr lang="en-GB" sz="1700" dirty="0" smtClean="0"/>
              <a:t>considering </a:t>
            </a:r>
            <a:r>
              <a:rPr lang="en-GB" sz="1700" dirty="0" smtClean="0"/>
              <a:t>radiolysis products resulting from a wider range of irradiation  </a:t>
            </a:r>
            <a:r>
              <a:rPr lang="en-GB" sz="1700" dirty="0" smtClean="0"/>
              <a:t>studies under taken by a CORI project</a:t>
            </a:r>
          </a:p>
          <a:p>
            <a:pPr lvl="1"/>
            <a:r>
              <a:rPr lang="en-GB" sz="1700" dirty="0" smtClean="0"/>
              <a:t>Funding of future collaborations would need to be considered</a:t>
            </a:r>
            <a:endParaRPr lang="en-GB" sz="1700" dirty="0" smtClean="0"/>
          </a:p>
          <a:p>
            <a:pPr lvl="1"/>
            <a:endParaRPr lang="en-GB" sz="1700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project has received funding from the Euratom research and  training programme 2014 - 2018 under grant agreement No. 661880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A0CA-50AE-4E21-A36A-7221413C7B56}" type="slidenum">
              <a:rPr lang="sv-SE" smtClean="0"/>
              <a:pPr/>
              <a:t>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614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rodigt">
  <a:themeElements>
    <a:clrScheme name="Frodig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Frodig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rodig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63</TotalTime>
  <Words>568</Words>
  <Application>Microsoft Office PowerPoint</Application>
  <PresentationFormat>On-screen Show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Frodigt</vt:lpstr>
      <vt:lpstr>Anpassad formgivning</vt:lpstr>
      <vt:lpstr>IGD-TP EF6 CORI   MIND WP1</vt:lpstr>
      <vt:lpstr>MIND WP1 Objectives</vt:lpstr>
      <vt:lpstr>Task 1.2</vt:lpstr>
      <vt:lpstr>Organic Materials</vt:lpstr>
      <vt:lpstr>Other Relevant Studies</vt:lpstr>
      <vt:lpstr>Outlook</vt:lpstr>
    </vt:vector>
  </TitlesOfParts>
  <Company>SKB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MIND  Microbiology In Nuclear waste Disposal</dc:title>
  <dc:creator>Petra Christensen</dc:creator>
  <cp:lastModifiedBy>Small, Joe S</cp:lastModifiedBy>
  <cp:revision>234</cp:revision>
  <cp:lastPrinted>2015-11-02T11:37:49Z</cp:lastPrinted>
  <dcterms:created xsi:type="dcterms:W3CDTF">2015-08-13T06:57:42Z</dcterms:created>
  <dcterms:modified xsi:type="dcterms:W3CDTF">2015-11-02T11:45:12Z</dcterms:modified>
</cp:coreProperties>
</file>