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rgitta Kalinowski" initials="BK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150" d="100"/>
          <a:sy n="150" d="100"/>
        </p:scale>
        <p:origin x="-1236" y="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3460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24790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7949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83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88894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1690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2019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629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186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9520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0968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85554-CFF3-43A6-B81E-FC7C491B4051}" type="datetimeFigureOut">
              <a:rPr lang="sv-SE" smtClean="0"/>
              <a:t>2018-03-01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5502F-80B4-4E3C-B77A-D96C5AAF81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4828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zurich-airport.com/" TargetMode="External"/><Relationship Id="rId13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hyperlink" Target="http://gva.ch/en" TargetMode="External"/><Relationship Id="rId12" Type="http://schemas.openxmlformats.org/officeDocument/2006/relationships/hyperlink" Target="http://www.mind15.e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hyperlink" Target="mailto:maria.fernandescoelho@epfl.ch" TargetMode="External"/><Relationship Id="rId5" Type="http://schemas.openxmlformats.org/officeDocument/2006/relationships/image" Target="../media/image3.gif"/><Relationship Id="rId10" Type="http://schemas.openxmlformats.org/officeDocument/2006/relationships/hyperlink" Target="mailto:rizlan.bernier-latmani@epfl.ch" TargetMode="External"/><Relationship Id="rId4" Type="http://schemas.openxmlformats.org/officeDocument/2006/relationships/hyperlink" Target="https://www.aquatis-hotel.ch/" TargetMode="External"/><Relationship Id="rId9" Type="http://schemas.openxmlformats.org/officeDocument/2006/relationships/hyperlink" Target="https://www.sbb.ch/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://www.chaletsuisse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444" y="0"/>
            <a:ext cx="166606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objekt 17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45123" y="2826059"/>
            <a:ext cx="7632847" cy="1493914"/>
          </a:xfrm>
          <a:prstGeom prst="rect">
            <a:avLst/>
          </a:prstGeom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6606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objekt 3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61962" y="2754050"/>
            <a:ext cx="7632847" cy="1493914"/>
          </a:xfrm>
          <a:prstGeom prst="rect">
            <a:avLst/>
          </a:prstGeom>
        </p:spPr>
      </p:pic>
      <p:sp>
        <p:nvSpPr>
          <p:cNvPr id="13" name="Rektangel 12"/>
          <p:cNvSpPr/>
          <p:nvPr/>
        </p:nvSpPr>
        <p:spPr>
          <a:xfrm>
            <a:off x="1683310" y="1988840"/>
            <a:ext cx="56970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/>
              <a:t>The Mind project would hereby like to invite you and your colleagues to the </a:t>
            </a:r>
            <a:r>
              <a:rPr lang="en-US" sz="1200" dirty="0" smtClean="0"/>
              <a:t>third</a:t>
            </a:r>
            <a:r>
              <a:rPr lang="en-US" sz="1200" b="1" dirty="0" smtClean="0"/>
              <a:t> </a:t>
            </a:r>
            <a:r>
              <a:rPr lang="en-US" sz="1200" b="1" dirty="0"/>
              <a:t>MIND Project Annual </a:t>
            </a:r>
            <a:r>
              <a:rPr lang="en-US" sz="1200" b="1" dirty="0" smtClean="0"/>
              <a:t>Meeting (PAM), Implementers Review Board Meeting (IRB) </a:t>
            </a:r>
            <a:r>
              <a:rPr lang="en-US" sz="1200" dirty="0" smtClean="0"/>
              <a:t>and </a:t>
            </a:r>
            <a:r>
              <a:rPr lang="en-US" sz="1200" b="1" dirty="0"/>
              <a:t>Project Executive Committee</a:t>
            </a:r>
            <a:r>
              <a:rPr lang="en-US" sz="1200" dirty="0"/>
              <a:t> </a:t>
            </a:r>
            <a:r>
              <a:rPr lang="en-US" sz="1200" b="1" dirty="0" smtClean="0"/>
              <a:t>Meeting</a:t>
            </a:r>
            <a:r>
              <a:rPr lang="en-US" sz="1200" dirty="0" smtClean="0"/>
              <a:t> </a:t>
            </a:r>
            <a:r>
              <a:rPr lang="en-US" sz="1200" b="1" dirty="0"/>
              <a:t>(PEC) </a:t>
            </a:r>
            <a:r>
              <a:rPr lang="en-US" sz="1200" dirty="0"/>
              <a:t>which are scheduled to take place in </a:t>
            </a:r>
            <a:r>
              <a:rPr lang="sv-SE" sz="1200" b="1" dirty="0" smtClean="0"/>
              <a:t>Lausanne, </a:t>
            </a:r>
            <a:r>
              <a:rPr lang="sv-SE" sz="1200" b="1" dirty="0" err="1" smtClean="0"/>
              <a:t>Switzerland</a:t>
            </a:r>
            <a:r>
              <a:rPr lang="sv-SE" sz="1200" b="1" dirty="0" smtClean="0"/>
              <a:t> </a:t>
            </a:r>
            <a:r>
              <a:rPr lang="en-US" sz="1200" b="1" dirty="0" smtClean="0"/>
              <a:t>on </a:t>
            </a:r>
            <a:r>
              <a:rPr lang="en-US" sz="1200" b="1" dirty="0"/>
              <a:t>the </a:t>
            </a:r>
            <a:r>
              <a:rPr lang="en-US" sz="1200" b="1" dirty="0" smtClean="0"/>
              <a:t>7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</a:t>
            </a:r>
            <a:r>
              <a:rPr lang="en-US" sz="1200" b="1" dirty="0"/>
              <a:t>to 9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</a:t>
            </a:r>
            <a:r>
              <a:rPr lang="en-US" sz="1200" b="1" dirty="0"/>
              <a:t>of May </a:t>
            </a:r>
            <a:r>
              <a:rPr lang="en-US" sz="1200" dirty="0" smtClean="0"/>
              <a:t>with a planned city tour. </a:t>
            </a:r>
            <a:r>
              <a:rPr lang="en-US" sz="1200" b="1" dirty="0" smtClean="0"/>
              <a:t> </a:t>
            </a:r>
            <a:r>
              <a:rPr lang="en-US" sz="1200" dirty="0" smtClean="0"/>
              <a:t>We are also planning to have a pre-workshop as last time.</a:t>
            </a:r>
            <a:r>
              <a:rPr lang="sv-SE" sz="1200" dirty="0"/>
              <a:t> The meeting </a:t>
            </a:r>
            <a:r>
              <a:rPr lang="sv-SE" sz="1200" dirty="0" err="1"/>
              <a:t>will</a:t>
            </a:r>
            <a:r>
              <a:rPr lang="sv-SE" sz="1200" dirty="0"/>
              <a:t> be </a:t>
            </a:r>
            <a:r>
              <a:rPr lang="sv-SE" sz="1200" dirty="0" err="1"/>
              <a:t>held</a:t>
            </a:r>
            <a:r>
              <a:rPr lang="sv-SE" sz="1200" dirty="0"/>
              <a:t> </a:t>
            </a:r>
            <a:r>
              <a:rPr lang="sv-SE" sz="1200" dirty="0" smtClean="0"/>
              <a:t>at </a:t>
            </a:r>
            <a:r>
              <a:rPr lang="sv-SE" sz="1200" i="1" dirty="0" smtClean="0">
                <a:solidFill>
                  <a:srgbClr val="FF0000"/>
                </a:solidFill>
                <a:hlinkClick r:id="rId4"/>
              </a:rPr>
              <a:t>The </a:t>
            </a:r>
            <a:r>
              <a:rPr lang="sv-SE" sz="1200" i="1" dirty="0" err="1" smtClean="0">
                <a:solidFill>
                  <a:srgbClr val="FF0000"/>
                </a:solidFill>
                <a:hlinkClick r:id="rId4"/>
              </a:rPr>
              <a:t>Aquatis</a:t>
            </a:r>
            <a:r>
              <a:rPr lang="sv-SE" sz="1200" i="1" dirty="0" smtClean="0">
                <a:solidFill>
                  <a:srgbClr val="FF0000"/>
                </a:solidFill>
                <a:hlinkClick r:id="rId4"/>
              </a:rPr>
              <a:t> </a:t>
            </a:r>
            <a:r>
              <a:rPr lang="sv-SE" sz="1200" i="1" dirty="0" err="1" smtClean="0">
                <a:solidFill>
                  <a:srgbClr val="FF0000"/>
                </a:solidFill>
                <a:hlinkClick r:id="rId4"/>
              </a:rPr>
              <a:t>Hotel</a:t>
            </a:r>
            <a:r>
              <a:rPr lang="sv-SE" sz="1200" dirty="0" smtClean="0"/>
              <a:t>.</a:t>
            </a:r>
            <a:endParaRPr lang="sv-SE" sz="1200" dirty="0"/>
          </a:p>
        </p:txBody>
      </p:sp>
      <p:pic>
        <p:nvPicPr>
          <p:cNvPr id="1031" name="Bildobjekt 13" descr="MIND_RGB_large_transparen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12776"/>
            <a:ext cx="388779" cy="49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96753"/>
            <a:ext cx="1146693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933550" y="235530"/>
            <a:ext cx="4924450" cy="10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v-S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MIND Project Annual Meeting 3 </a:t>
            </a:r>
            <a:br>
              <a:rPr kumimoji="0" lang="en-GB" altLang="sv-S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</a:br>
            <a:endParaRPr kumimoji="0" lang="sv-SE" altLang="sv-S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v-S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Lausanne, Switzerland, May </a:t>
            </a:r>
            <a:r>
              <a:rPr lang="en-GB" altLang="sv-SE" b="1" dirty="0">
                <a:latin typeface="Calibri" pitchFamily="34" charset="0"/>
                <a:ea typeface="MS Mincho" pitchFamily="49" charset="-128"/>
                <a:cs typeface="Times New Roman" pitchFamily="18" charset="0"/>
              </a:rPr>
              <a:t>7</a:t>
            </a:r>
            <a:r>
              <a:rPr lang="en-GB" altLang="sv-SE" b="1" baseline="30000" dirty="0" smtClean="0">
                <a:latin typeface="Calibri" pitchFamily="34" charset="0"/>
                <a:ea typeface="MS Mincho" pitchFamily="49" charset="-128"/>
                <a:cs typeface="Times New Roman" pitchFamily="18" charset="0"/>
              </a:rPr>
              <a:t>th</a:t>
            </a:r>
            <a:r>
              <a:rPr kumimoji="0" lang="en-GB" altLang="sv-S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 to 9</a:t>
            </a:r>
            <a:r>
              <a:rPr kumimoji="0" lang="en-GB" altLang="sv-SE" sz="1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th</a:t>
            </a:r>
            <a:r>
              <a:rPr kumimoji="0" lang="en-GB" altLang="sv-S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, 201</a:t>
            </a:r>
            <a:r>
              <a:rPr lang="sv-SE" altLang="sv-SE" b="1" dirty="0">
                <a:latin typeface="Calibri" pitchFamily="34" charset="0"/>
                <a:ea typeface="MS Mincho" pitchFamily="49" charset="-128"/>
                <a:cs typeface="Times New Roman" pitchFamily="18" charset="0"/>
              </a:rPr>
              <a:t>8</a:t>
            </a:r>
            <a:endParaRPr kumimoji="0" lang="sv-SE" altLang="sv-S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ruta 19"/>
          <p:cNvSpPr txBox="1"/>
          <p:nvPr/>
        </p:nvSpPr>
        <p:spPr>
          <a:xfrm>
            <a:off x="1757457" y="2996952"/>
            <a:ext cx="2823491" cy="2392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" b="1" dirty="0"/>
              <a:t>Travel arrangements</a:t>
            </a:r>
            <a:endParaRPr lang="sv-SE" sz="1150" dirty="0"/>
          </a:p>
          <a:p>
            <a:pPr algn="just"/>
            <a:r>
              <a:rPr lang="en-GB" sz="1150" dirty="0"/>
              <a:t>The complete MIND </a:t>
            </a:r>
            <a:r>
              <a:rPr lang="en-GB" sz="1150" dirty="0" smtClean="0"/>
              <a:t>2018 PAM </a:t>
            </a:r>
            <a:r>
              <a:rPr lang="en-GB" sz="1150" dirty="0"/>
              <a:t>will be hosted by the </a:t>
            </a:r>
            <a:r>
              <a:rPr lang="fr-FR" sz="1150" b="1" dirty="0"/>
              <a:t>École </a:t>
            </a:r>
            <a:r>
              <a:rPr lang="fr-FR" sz="1150" b="1" dirty="0" smtClean="0"/>
              <a:t>Polytechnique </a:t>
            </a:r>
            <a:r>
              <a:rPr lang="fr-FR" sz="1150" b="1" dirty="0"/>
              <a:t>F</a:t>
            </a:r>
            <a:r>
              <a:rPr lang="fr-FR" sz="1150" b="1" dirty="0" smtClean="0"/>
              <a:t>édérale </a:t>
            </a:r>
            <a:r>
              <a:rPr lang="fr-FR" sz="1150" b="1" dirty="0"/>
              <a:t>de </a:t>
            </a:r>
            <a:r>
              <a:rPr lang="fr-FR" sz="1150" b="1" dirty="0" smtClean="0"/>
              <a:t>Lausanne. </a:t>
            </a:r>
            <a:r>
              <a:rPr lang="en-GB" sz="1150" dirty="0" smtClean="0"/>
              <a:t>Detailed </a:t>
            </a:r>
            <a:r>
              <a:rPr lang="en-GB" sz="1150" dirty="0"/>
              <a:t>maps will be distributed </a:t>
            </a:r>
            <a:r>
              <a:rPr lang="en-GB" sz="1150" dirty="0" smtClean="0"/>
              <a:t>together </a:t>
            </a:r>
            <a:r>
              <a:rPr lang="en-GB" sz="1150" dirty="0"/>
              <a:t>with the final agenda to all participants. </a:t>
            </a:r>
            <a:endParaRPr lang="sv-SE" sz="1150" dirty="0"/>
          </a:p>
          <a:p>
            <a:r>
              <a:rPr lang="en-GB" sz="1150" dirty="0"/>
              <a:t> </a:t>
            </a:r>
            <a:endParaRPr lang="sv-SE" sz="1150" dirty="0"/>
          </a:p>
          <a:p>
            <a:r>
              <a:rPr lang="en-GB" sz="1150" b="1" dirty="0" smtClean="0"/>
              <a:t>Travel </a:t>
            </a:r>
          </a:p>
          <a:p>
            <a:r>
              <a:rPr lang="en-GB" sz="1150" b="1" dirty="0" smtClean="0"/>
              <a:t>Airports: </a:t>
            </a:r>
            <a:r>
              <a:rPr lang="en-GB" sz="1150" u="sng" dirty="0" smtClean="0">
                <a:hlinkClick r:id="rId7"/>
              </a:rPr>
              <a:t>Geneva-Cointrin </a:t>
            </a:r>
            <a:r>
              <a:rPr lang="en-GB" sz="1150" dirty="0"/>
              <a:t>is the nearest </a:t>
            </a:r>
            <a:r>
              <a:rPr lang="en-GB" sz="1150" b="1" dirty="0"/>
              <a:t>airport</a:t>
            </a:r>
            <a:r>
              <a:rPr lang="en-GB" sz="1150" dirty="0"/>
              <a:t> (45 minutes by </a:t>
            </a:r>
            <a:r>
              <a:rPr lang="en-GB" sz="1150" dirty="0" smtClean="0"/>
              <a:t>train). </a:t>
            </a:r>
            <a:r>
              <a:rPr lang="en-GB" sz="1150" dirty="0"/>
              <a:t>Other option is </a:t>
            </a:r>
            <a:r>
              <a:rPr lang="en-GB" sz="1150" u="sng" dirty="0">
                <a:hlinkClick r:id="rId8"/>
              </a:rPr>
              <a:t>Zurich Airport</a:t>
            </a:r>
            <a:r>
              <a:rPr lang="en-GB" sz="1150" dirty="0"/>
              <a:t> (</a:t>
            </a:r>
            <a:r>
              <a:rPr lang="en-GB" sz="1150" dirty="0" smtClean="0"/>
              <a:t>2½hrs) with very good rail connections to Lausanne as </a:t>
            </a:r>
            <a:r>
              <a:rPr lang="en-GB" sz="1150" dirty="0"/>
              <a:t>well.</a:t>
            </a:r>
            <a:endParaRPr lang="fr-CH" sz="1150" dirty="0"/>
          </a:p>
          <a:p>
            <a:r>
              <a:rPr lang="sv-SE" sz="1150" b="1" dirty="0" smtClean="0"/>
              <a:t>Train:</a:t>
            </a:r>
            <a:r>
              <a:rPr lang="en-GB" sz="1150" dirty="0"/>
              <a:t> </a:t>
            </a:r>
            <a:r>
              <a:rPr lang="en-GB" sz="1150" u="sng" dirty="0" smtClean="0">
                <a:hlinkClick r:id="rId9"/>
              </a:rPr>
              <a:t>Swiss </a:t>
            </a:r>
            <a:r>
              <a:rPr lang="en-GB" sz="1150" u="sng" dirty="0">
                <a:hlinkClick r:id="rId9"/>
              </a:rPr>
              <a:t>Federal Railways SBB </a:t>
            </a:r>
            <a:r>
              <a:rPr lang="en-GB" sz="1150" u="sng" dirty="0" smtClean="0">
                <a:hlinkClick r:id="rId9"/>
              </a:rPr>
              <a:t>CFF FFS</a:t>
            </a:r>
            <a:endParaRPr lang="fr-CH" sz="1150" dirty="0"/>
          </a:p>
        </p:txBody>
      </p:sp>
      <p:sp>
        <p:nvSpPr>
          <p:cNvPr id="21" name="textruta 20"/>
          <p:cNvSpPr txBox="1"/>
          <p:nvPr/>
        </p:nvSpPr>
        <p:spPr>
          <a:xfrm>
            <a:off x="4644008" y="2991555"/>
            <a:ext cx="2794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" b="1" dirty="0" smtClean="0"/>
              <a:t>Hotel Booking</a:t>
            </a:r>
          </a:p>
          <a:p>
            <a:r>
              <a:rPr lang="en-GB" sz="1150" dirty="0" smtClean="0"/>
              <a:t>We recommend the following hotels that are within walking distance from the venue: </a:t>
            </a:r>
            <a:r>
              <a:rPr lang="en-GB" sz="1150" dirty="0"/>
              <a:t> </a:t>
            </a:r>
            <a:r>
              <a:rPr lang="en-GB" sz="1000" dirty="0" smtClean="0"/>
              <a:t>Hotel </a:t>
            </a:r>
            <a:r>
              <a:rPr lang="en-GB" sz="1000" dirty="0"/>
              <a:t>Regina</a:t>
            </a:r>
            <a:r>
              <a:rPr lang="en-GB" sz="1000" dirty="0" smtClean="0"/>
              <a:t>***     www.hotel‐regina.ch</a:t>
            </a:r>
          </a:p>
          <a:p>
            <a:r>
              <a:rPr lang="en-GB" sz="1000" dirty="0"/>
              <a:t>Hotel Cristal*** </a:t>
            </a:r>
            <a:r>
              <a:rPr lang="en-GB" sz="1000" dirty="0" smtClean="0"/>
              <a:t>     www.crystal‐lausanne.ch </a:t>
            </a:r>
          </a:p>
          <a:p>
            <a:r>
              <a:rPr lang="en-GB" sz="1000" dirty="0" err="1"/>
              <a:t>Aquatis</a:t>
            </a:r>
            <a:r>
              <a:rPr lang="en-GB" sz="1000" dirty="0"/>
              <a:t> Hotel*** </a:t>
            </a:r>
            <a:r>
              <a:rPr lang="en-GB" sz="1000" dirty="0" smtClean="0"/>
              <a:t>   www.aquatis‐hotel.ch</a:t>
            </a:r>
          </a:p>
          <a:p>
            <a:r>
              <a:rPr lang="en-US" sz="1000" dirty="0"/>
              <a:t>Au </a:t>
            </a:r>
            <a:r>
              <a:rPr lang="en-US" sz="1000" dirty="0" smtClean="0"/>
              <a:t>Lac***                 www.aulac.ch</a:t>
            </a:r>
            <a:r>
              <a:rPr lang="en-US" sz="1150" dirty="0" smtClean="0"/>
              <a:t> </a:t>
            </a:r>
            <a:endParaRPr lang="sv-SE" sz="1150" dirty="0" smtClean="0"/>
          </a:p>
          <a:p>
            <a:r>
              <a:rPr lang="fr-CH" sz="1000" dirty="0" smtClean="0"/>
              <a:t>In </a:t>
            </a:r>
            <a:r>
              <a:rPr lang="fr-CH" sz="1000" dirty="0"/>
              <a:t>order to </a:t>
            </a:r>
            <a:r>
              <a:rPr lang="fr-CH" sz="1000" dirty="0" smtClean="0"/>
              <a:t>benefit </a:t>
            </a:r>
            <a:r>
              <a:rPr lang="fr-CH" sz="1000" dirty="0"/>
              <a:t>from </a:t>
            </a:r>
            <a:r>
              <a:rPr lang="fr-CH" sz="1000" dirty="0" smtClean="0"/>
              <a:t>EPFL’s </a:t>
            </a:r>
            <a:r>
              <a:rPr lang="fr-CH" sz="1000" dirty="0"/>
              <a:t>special </a:t>
            </a:r>
            <a:r>
              <a:rPr lang="fr-CH" sz="1000" dirty="0" smtClean="0"/>
              <a:t>rates, a booking code is provided in the registration form.</a:t>
            </a:r>
            <a:endParaRPr lang="en-GB" sz="1000" dirty="0"/>
          </a:p>
        </p:txBody>
      </p:sp>
      <p:sp>
        <p:nvSpPr>
          <p:cNvPr id="19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7524328" y="5085185"/>
            <a:ext cx="1667928" cy="1080119"/>
          </a:xfrm>
          <a:solidFill>
            <a:srgbClr val="993366">
              <a:alpha val="65000"/>
            </a:srgbClr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extLst/>
          </a:lstStyle>
          <a:p>
            <a:r>
              <a:rPr lang="en-US" sz="1150" dirty="0" smtClean="0"/>
              <a:t>This project has received funding from the </a:t>
            </a:r>
            <a:r>
              <a:rPr lang="en-US" sz="1150" dirty="0" err="1" smtClean="0"/>
              <a:t>Euratom</a:t>
            </a:r>
            <a:r>
              <a:rPr lang="en-US" sz="1150" dirty="0" smtClean="0"/>
              <a:t> research and  training </a:t>
            </a:r>
            <a:r>
              <a:rPr lang="en-US" sz="1150" dirty="0" err="1" smtClean="0"/>
              <a:t>programme</a:t>
            </a:r>
            <a:r>
              <a:rPr lang="en-US" sz="1150" dirty="0" smtClean="0"/>
              <a:t> 2014 - 2018 under grant agreement No. 661880</a:t>
            </a:r>
            <a:endParaRPr lang="sv-SE" sz="1150" dirty="0"/>
          </a:p>
        </p:txBody>
      </p:sp>
      <p:sp>
        <p:nvSpPr>
          <p:cNvPr id="2" name="textruta 1"/>
          <p:cNvSpPr txBox="1"/>
          <p:nvPr/>
        </p:nvSpPr>
        <p:spPr>
          <a:xfrm>
            <a:off x="1757457" y="5517232"/>
            <a:ext cx="2734863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50" dirty="0" smtClean="0"/>
              <a:t>For </a:t>
            </a:r>
            <a:r>
              <a:rPr lang="sv-SE" sz="1150" dirty="0" err="1" smtClean="0"/>
              <a:t>more</a:t>
            </a:r>
            <a:r>
              <a:rPr lang="sv-SE" sz="1150" dirty="0" smtClean="0"/>
              <a:t> information </a:t>
            </a:r>
            <a:r>
              <a:rPr lang="sv-SE" sz="1150" dirty="0" err="1" smtClean="0"/>
              <a:t>about</a:t>
            </a:r>
            <a:r>
              <a:rPr lang="sv-SE" sz="1150" dirty="0" smtClean="0"/>
              <a:t> the workshop</a:t>
            </a:r>
          </a:p>
          <a:p>
            <a:r>
              <a:rPr lang="sv-SE" sz="1150" dirty="0"/>
              <a:t>a</a:t>
            </a:r>
            <a:r>
              <a:rPr lang="sv-SE" sz="1150" dirty="0" smtClean="0"/>
              <a:t>nd meeting </a:t>
            </a:r>
            <a:r>
              <a:rPr lang="sv-SE" sz="1150" dirty="0" err="1" smtClean="0"/>
              <a:t>please</a:t>
            </a:r>
            <a:r>
              <a:rPr lang="sv-SE" sz="1150" dirty="0" smtClean="0"/>
              <a:t> </a:t>
            </a:r>
            <a:r>
              <a:rPr lang="sv-SE" sz="1150" dirty="0" err="1" smtClean="0"/>
              <a:t>contact</a:t>
            </a:r>
            <a:r>
              <a:rPr lang="sv-SE" sz="1150" dirty="0" smtClean="0"/>
              <a:t>:</a:t>
            </a:r>
          </a:p>
          <a:p>
            <a:r>
              <a:rPr lang="sv-SE" sz="1150" dirty="0">
                <a:hlinkClick r:id="rId10"/>
              </a:rPr>
              <a:t>r</a:t>
            </a:r>
            <a:r>
              <a:rPr lang="sv-SE" sz="1150" dirty="0" smtClean="0">
                <a:hlinkClick r:id="rId10"/>
              </a:rPr>
              <a:t>izlan.bernier-latmani@epfl.ch</a:t>
            </a:r>
            <a:r>
              <a:rPr lang="sv-SE" sz="1150" dirty="0" smtClean="0"/>
              <a:t> and </a:t>
            </a:r>
          </a:p>
          <a:p>
            <a:r>
              <a:rPr lang="sv-SE" sz="1150" dirty="0">
                <a:solidFill>
                  <a:srgbClr val="FF0000"/>
                </a:solidFill>
                <a:hlinkClick r:id="rId11"/>
              </a:rPr>
              <a:t>m</a:t>
            </a:r>
            <a:r>
              <a:rPr lang="en-US" sz="1150" dirty="0" smtClean="0">
                <a:solidFill>
                  <a:srgbClr val="FF0000"/>
                </a:solidFill>
                <a:hlinkClick r:id="rId11"/>
              </a:rPr>
              <a:t>aria.fernandescoelho@epfl.ch</a:t>
            </a:r>
            <a:endParaRPr lang="en-US" sz="1150" dirty="0" smtClean="0">
              <a:solidFill>
                <a:srgbClr val="FF0000"/>
              </a:solidFill>
            </a:endParaRPr>
          </a:p>
          <a:p>
            <a:r>
              <a:rPr lang="sv-SE" sz="1150" dirty="0" smtClean="0"/>
              <a:t>or visit our webpage</a:t>
            </a:r>
          </a:p>
          <a:p>
            <a:r>
              <a:rPr lang="sv-SE" sz="1150" dirty="0" smtClean="0">
                <a:hlinkClick r:id="rId12"/>
              </a:rPr>
              <a:t>www.mind15.eu</a:t>
            </a:r>
            <a:r>
              <a:rPr lang="sv-SE" sz="1150" dirty="0" smtClean="0"/>
              <a:t> </a:t>
            </a:r>
            <a:endParaRPr lang="sv-SE" sz="1150" dirty="0"/>
          </a:p>
        </p:txBody>
      </p:sp>
      <p:sp>
        <p:nvSpPr>
          <p:cNvPr id="3" name="textruta 2"/>
          <p:cNvSpPr txBox="1"/>
          <p:nvPr/>
        </p:nvSpPr>
        <p:spPr>
          <a:xfrm>
            <a:off x="4644008" y="4437112"/>
            <a:ext cx="2750546" cy="133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150" dirty="0" smtClean="0"/>
          </a:p>
          <a:p>
            <a:pPr algn="just"/>
            <a:r>
              <a:rPr lang="en-GB" sz="1150" dirty="0" smtClean="0"/>
              <a:t>Each </a:t>
            </a:r>
            <a:r>
              <a:rPr lang="en-GB" sz="1150" dirty="0"/>
              <a:t>participant is responsible for their own travel arrangements and hotel bookings. We recommend that you book your tickets and hotel rooms </a:t>
            </a:r>
            <a:r>
              <a:rPr lang="en-GB" sz="1150" dirty="0" smtClean="0"/>
              <a:t>as </a:t>
            </a:r>
            <a:r>
              <a:rPr lang="en-GB" sz="1150" dirty="0"/>
              <a:t>soon as possible as </a:t>
            </a:r>
            <a:r>
              <a:rPr lang="en-GB" sz="1150" dirty="0" smtClean="0"/>
              <a:t>Lausanne is a very busy city all year.</a:t>
            </a:r>
            <a:endParaRPr lang="sv-SE" sz="1150" i="1" dirty="0">
              <a:solidFill>
                <a:srgbClr val="FF0000"/>
              </a:solidFill>
            </a:endParaRPr>
          </a:p>
        </p:txBody>
      </p:sp>
      <p:pic>
        <p:nvPicPr>
          <p:cNvPr id="22" name="Picture 2" descr="http://newsroom.suez-environnement.fr/wp-content/uploads/2016/05/PhotovilledeLausanne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603427"/>
            <a:ext cx="1944216" cy="10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6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444" y="0"/>
            <a:ext cx="166606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objekt 10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31054" y="2826059"/>
            <a:ext cx="7632847" cy="1493914"/>
          </a:xfrm>
          <a:prstGeom prst="rect">
            <a:avLst/>
          </a:prstGeom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6606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objekt 3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61962" y="2754050"/>
            <a:ext cx="7632847" cy="1493914"/>
          </a:xfrm>
          <a:prstGeom prst="rect">
            <a:avLst/>
          </a:prstGeom>
        </p:spPr>
      </p:pic>
      <p:sp>
        <p:nvSpPr>
          <p:cNvPr id="17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7524328" y="5085185"/>
            <a:ext cx="1667928" cy="1080119"/>
          </a:xfrm>
          <a:solidFill>
            <a:srgbClr val="993366">
              <a:alpha val="65000"/>
            </a:srgbClr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extLst/>
          </a:lstStyle>
          <a:p>
            <a:r>
              <a:rPr lang="en-US" sz="1050" dirty="0" smtClean="0"/>
              <a:t>This project has received funding from the </a:t>
            </a:r>
            <a:r>
              <a:rPr lang="en-US" sz="1050" dirty="0" err="1" smtClean="0"/>
              <a:t>Euratom</a:t>
            </a:r>
            <a:r>
              <a:rPr lang="en-US" sz="1050" dirty="0" smtClean="0"/>
              <a:t> research and  training </a:t>
            </a:r>
            <a:r>
              <a:rPr lang="en-US" sz="1050" dirty="0" err="1" smtClean="0"/>
              <a:t>programme</a:t>
            </a:r>
            <a:r>
              <a:rPr lang="en-US" sz="1050" dirty="0" smtClean="0"/>
              <a:t> 2014 - 2018 under grant agreement No. 661880</a:t>
            </a:r>
            <a:endParaRPr lang="sv-SE" sz="1050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2" name="Rektangel 1"/>
          <p:cNvSpPr/>
          <p:nvPr/>
        </p:nvSpPr>
        <p:spPr>
          <a:xfrm>
            <a:off x="1664805" y="-115257"/>
            <a:ext cx="5849639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 </a:t>
            </a:r>
            <a:endParaRPr lang="en-GB" sz="1100" dirty="0" smtClean="0"/>
          </a:p>
          <a:p>
            <a:r>
              <a:rPr lang="en-GB" sz="1150" b="1" u="sng" dirty="0" smtClean="0"/>
              <a:t>MIND-Project Annual Meeting</a:t>
            </a:r>
            <a:endParaRPr lang="sv-SE" sz="1150" u="sng" dirty="0" smtClean="0"/>
          </a:p>
          <a:p>
            <a:r>
              <a:rPr lang="en-US" sz="1150" dirty="0" smtClean="0"/>
              <a:t>The </a:t>
            </a:r>
            <a:r>
              <a:rPr lang="en-US" sz="1150" dirty="0"/>
              <a:t>Project Annual Meeting will start </a:t>
            </a:r>
            <a:r>
              <a:rPr lang="en-US" sz="1150" dirty="0" smtClean="0"/>
              <a:t>12:30 on </a:t>
            </a:r>
            <a:r>
              <a:rPr lang="en-US" sz="1150" dirty="0"/>
              <a:t>May </a:t>
            </a:r>
            <a:r>
              <a:rPr lang="en-US" sz="1150" dirty="0" smtClean="0"/>
              <a:t>7</a:t>
            </a:r>
            <a:r>
              <a:rPr lang="en-US" sz="1150" baseline="30000" dirty="0" smtClean="0"/>
              <a:t>th</a:t>
            </a:r>
            <a:r>
              <a:rPr lang="en-US" sz="1150" dirty="0" smtClean="0"/>
              <a:t> </a:t>
            </a:r>
            <a:r>
              <a:rPr lang="en-US" sz="1150" dirty="0"/>
              <a:t>and continue until lunch-time on May </a:t>
            </a:r>
            <a:r>
              <a:rPr lang="en-US" sz="1150" dirty="0" smtClean="0"/>
              <a:t>9</a:t>
            </a:r>
            <a:r>
              <a:rPr lang="en-US" sz="1150" baseline="30000" dirty="0" smtClean="0"/>
              <a:t>th</a:t>
            </a:r>
            <a:r>
              <a:rPr lang="en-US" sz="1150" dirty="0" smtClean="0"/>
              <a:t>.</a:t>
            </a:r>
            <a:r>
              <a:rPr lang="sv-SE" sz="1150" dirty="0" smtClean="0"/>
              <a:t> </a:t>
            </a:r>
            <a:r>
              <a:rPr lang="en-GB" sz="1150" dirty="0" smtClean="0"/>
              <a:t>The </a:t>
            </a:r>
            <a:r>
              <a:rPr lang="sv-SE" sz="1150" dirty="0" smtClean="0"/>
              <a:t>focus on May 7</a:t>
            </a:r>
            <a:r>
              <a:rPr lang="sv-SE" sz="1150" baseline="30000" dirty="0" smtClean="0"/>
              <a:t>th</a:t>
            </a:r>
            <a:r>
              <a:rPr lang="sv-SE" sz="1150" dirty="0" smtClean="0"/>
              <a:t> </a:t>
            </a:r>
            <a:r>
              <a:rPr lang="sv-SE" sz="1150" dirty="0" err="1" smtClean="0"/>
              <a:t>will</a:t>
            </a:r>
            <a:r>
              <a:rPr lang="sv-SE" sz="1150" dirty="0" smtClean="0"/>
              <a:t> be on the </a:t>
            </a:r>
            <a:r>
              <a:rPr lang="sv-SE" sz="1150" dirty="0" err="1" smtClean="0"/>
              <a:t>achievements</a:t>
            </a:r>
            <a:r>
              <a:rPr lang="sv-SE" sz="1150" dirty="0" smtClean="0"/>
              <a:t> in </a:t>
            </a:r>
            <a:r>
              <a:rPr lang="sv-SE" sz="1150" dirty="0" err="1" smtClean="0"/>
              <a:t>accordance</a:t>
            </a:r>
            <a:r>
              <a:rPr lang="sv-SE" sz="1150" dirty="0" smtClean="0"/>
              <a:t> </a:t>
            </a:r>
            <a:r>
              <a:rPr lang="sv-SE" sz="1150" dirty="0" err="1" smtClean="0"/>
              <a:t>with</a:t>
            </a:r>
            <a:r>
              <a:rPr lang="sv-SE" sz="1150" dirty="0" smtClean="0"/>
              <a:t> the GAP-list </a:t>
            </a:r>
            <a:r>
              <a:rPr lang="sv-SE" sz="1150" dirty="0" err="1" smtClean="0"/>
              <a:t>that</a:t>
            </a:r>
            <a:r>
              <a:rPr lang="sv-SE" sz="1150" dirty="0" smtClean="0"/>
              <a:t> has </a:t>
            </a:r>
            <a:r>
              <a:rPr lang="sv-SE" sz="1150" dirty="0" err="1" smtClean="0"/>
              <a:t>been</a:t>
            </a:r>
            <a:r>
              <a:rPr lang="sv-SE" sz="1150" dirty="0" smtClean="0"/>
              <a:t> </a:t>
            </a:r>
            <a:r>
              <a:rPr lang="sv-SE" sz="1150" dirty="0" err="1" smtClean="0"/>
              <a:t>compiled</a:t>
            </a:r>
            <a:r>
              <a:rPr lang="sv-SE" sz="1150" dirty="0" smtClean="0"/>
              <a:t> by the IRB.</a:t>
            </a:r>
          </a:p>
          <a:p>
            <a:endParaRPr lang="sv-SE" sz="1150" dirty="0"/>
          </a:p>
          <a:p>
            <a:r>
              <a:rPr lang="en-US" sz="1150" b="1" i="1" dirty="0" smtClean="0"/>
              <a:t>May </a:t>
            </a:r>
            <a:r>
              <a:rPr lang="en-US" sz="1150" b="1" i="1" dirty="0"/>
              <a:t>7</a:t>
            </a:r>
            <a:r>
              <a:rPr lang="en-US" sz="1150" b="1" i="1" baseline="30000" dirty="0"/>
              <a:t>th</a:t>
            </a:r>
            <a:r>
              <a:rPr lang="en-US" sz="1150" b="1" i="1" dirty="0"/>
              <a:t> </a:t>
            </a:r>
            <a:endParaRPr lang="en-GB" sz="1150" dirty="0" smtClean="0"/>
          </a:p>
          <a:p>
            <a:r>
              <a:rPr lang="en-GB" sz="1150" dirty="0" smtClean="0"/>
              <a:t>12:00-12:30	Registration</a:t>
            </a:r>
          </a:p>
          <a:p>
            <a:r>
              <a:rPr lang="en-GB" sz="1150" dirty="0" smtClean="0"/>
              <a:t>12:30-13:00	Welcome and introduction</a:t>
            </a:r>
            <a:endParaRPr lang="sv-SE" sz="1150" dirty="0"/>
          </a:p>
          <a:p>
            <a:r>
              <a:rPr lang="en-GB" sz="1150" dirty="0" smtClean="0"/>
              <a:t>13:00-16:30</a:t>
            </a:r>
            <a:r>
              <a:rPr lang="en-GB" sz="1150" dirty="0"/>
              <a:t>	</a:t>
            </a:r>
            <a:r>
              <a:rPr lang="en-GB" sz="1150" dirty="0" smtClean="0"/>
              <a:t>Workshop  with  focus on GAP-list</a:t>
            </a:r>
          </a:p>
          <a:p>
            <a:r>
              <a:rPr lang="en-GB" sz="1150" dirty="0" smtClean="0"/>
              <a:t>16:30-17:00	Short poster presentations</a:t>
            </a:r>
          </a:p>
          <a:p>
            <a:r>
              <a:rPr lang="en-GB" sz="1150" dirty="0" smtClean="0"/>
              <a:t>16:30-18:30</a:t>
            </a:r>
            <a:r>
              <a:rPr lang="en-GB" sz="1150" dirty="0"/>
              <a:t> </a:t>
            </a:r>
            <a:r>
              <a:rPr lang="en-GB" sz="1150" dirty="0" smtClean="0"/>
              <a:t> 	IRB meeting</a:t>
            </a:r>
            <a:endParaRPr lang="sv-SE" sz="1150" dirty="0"/>
          </a:p>
          <a:p>
            <a:r>
              <a:rPr lang="en-US" sz="1150" dirty="0" smtClean="0"/>
              <a:t>18:00-20:00</a:t>
            </a:r>
            <a:r>
              <a:rPr lang="en-US" sz="1150" dirty="0"/>
              <a:t>	Optional Icebreaker </a:t>
            </a:r>
            <a:r>
              <a:rPr lang="en-US" sz="1150" dirty="0" smtClean="0"/>
              <a:t>/ Poster session</a:t>
            </a:r>
          </a:p>
          <a:p>
            <a:r>
              <a:rPr lang="en-US" sz="1150" dirty="0"/>
              <a:t> </a:t>
            </a:r>
            <a:endParaRPr lang="sv-SE" sz="1150" dirty="0"/>
          </a:p>
          <a:p>
            <a:r>
              <a:rPr lang="en-US" sz="1150" b="1" i="1" dirty="0"/>
              <a:t>May 8</a:t>
            </a:r>
            <a:r>
              <a:rPr lang="en-US" sz="1150" b="1" i="1" baseline="30000" dirty="0" smtClean="0"/>
              <a:t>th</a:t>
            </a:r>
            <a:r>
              <a:rPr lang="en-US" sz="1150" b="1" i="1" dirty="0" smtClean="0"/>
              <a:t> </a:t>
            </a:r>
            <a:endParaRPr lang="en-US" sz="1150" dirty="0" smtClean="0"/>
          </a:p>
          <a:p>
            <a:r>
              <a:rPr lang="en-US" sz="1150" dirty="0" smtClean="0"/>
              <a:t>08:00-11:30</a:t>
            </a:r>
            <a:r>
              <a:rPr lang="en-US" sz="1150" dirty="0" smtClean="0"/>
              <a:t>	WP 1 session (</a:t>
            </a:r>
            <a:r>
              <a:rPr lang="en-US" sz="1150" dirty="0" err="1" smtClean="0"/>
              <a:t>incl</a:t>
            </a:r>
            <a:r>
              <a:rPr lang="en-US" sz="1150" dirty="0" smtClean="0"/>
              <a:t> coffee)</a:t>
            </a:r>
          </a:p>
          <a:p>
            <a:r>
              <a:rPr lang="en-US" sz="1150" dirty="0" smtClean="0"/>
              <a:t>11:30-12:30</a:t>
            </a:r>
            <a:r>
              <a:rPr lang="en-US" sz="1150" dirty="0"/>
              <a:t>	</a:t>
            </a:r>
            <a:r>
              <a:rPr lang="en-US" sz="1150" dirty="0" smtClean="0"/>
              <a:t>Lunch</a:t>
            </a:r>
          </a:p>
          <a:p>
            <a:r>
              <a:rPr lang="en-GB" sz="1150" dirty="0" smtClean="0"/>
              <a:t>12:30-16:00 </a:t>
            </a:r>
            <a:r>
              <a:rPr lang="en-GB" sz="1150" dirty="0"/>
              <a:t>	</a:t>
            </a:r>
            <a:r>
              <a:rPr lang="en-GB" sz="1150" dirty="0" smtClean="0"/>
              <a:t>WP 2 session (</a:t>
            </a:r>
            <a:r>
              <a:rPr lang="en-GB" sz="1150" dirty="0" err="1" smtClean="0"/>
              <a:t>incl</a:t>
            </a:r>
            <a:r>
              <a:rPr lang="en-GB" sz="1150" dirty="0" smtClean="0"/>
              <a:t> coffee)</a:t>
            </a:r>
            <a:endParaRPr lang="sv-SE" sz="1150" dirty="0"/>
          </a:p>
          <a:p>
            <a:r>
              <a:rPr lang="en-US" sz="1150" smtClean="0"/>
              <a:t>16:00-17:00</a:t>
            </a:r>
            <a:r>
              <a:rPr lang="en-US" sz="1150" dirty="0"/>
              <a:t>	</a:t>
            </a:r>
            <a:r>
              <a:rPr lang="en-US" sz="1150" dirty="0" smtClean="0"/>
              <a:t>IRB and PEC meeting			</a:t>
            </a:r>
          </a:p>
          <a:p>
            <a:r>
              <a:rPr lang="en-US" sz="1150" dirty="0" smtClean="0"/>
              <a:t>20:00-</a:t>
            </a:r>
            <a:r>
              <a:rPr lang="en-US" sz="1150" dirty="0"/>
              <a:t>	Conference </a:t>
            </a:r>
            <a:r>
              <a:rPr lang="en-US" sz="1150" dirty="0" smtClean="0"/>
              <a:t>dinner at the </a:t>
            </a:r>
            <a:r>
              <a:rPr lang="en-US" sz="1200" dirty="0">
                <a:hlinkClick r:id="rId4"/>
              </a:rPr>
              <a:t>Chalet Suisse</a:t>
            </a:r>
            <a:endParaRPr lang="sv-SE" sz="1150" dirty="0"/>
          </a:p>
          <a:p>
            <a:r>
              <a:rPr lang="en-US" sz="1150" dirty="0"/>
              <a:t> </a:t>
            </a:r>
            <a:endParaRPr lang="sv-SE" sz="1150" dirty="0"/>
          </a:p>
          <a:p>
            <a:r>
              <a:rPr lang="en-US" sz="1150" b="1" i="1" dirty="0"/>
              <a:t>May 9</a:t>
            </a:r>
            <a:r>
              <a:rPr lang="en-US" sz="1150" b="1" i="1" baseline="30000" dirty="0" smtClean="0"/>
              <a:t>th</a:t>
            </a:r>
            <a:r>
              <a:rPr lang="en-US" sz="1150" b="1" i="1" dirty="0" smtClean="0"/>
              <a:t> </a:t>
            </a:r>
            <a:endParaRPr lang="sv-SE" sz="1150" b="1" i="1" dirty="0"/>
          </a:p>
          <a:p>
            <a:r>
              <a:rPr lang="en-US" sz="1150" dirty="0" smtClean="0"/>
              <a:t>08:30-11:00</a:t>
            </a:r>
            <a:r>
              <a:rPr lang="en-US" sz="1150" dirty="0"/>
              <a:t>	</a:t>
            </a:r>
            <a:r>
              <a:rPr lang="en-US" sz="1150" dirty="0" smtClean="0"/>
              <a:t>WP3 session (</a:t>
            </a:r>
            <a:r>
              <a:rPr lang="en-US" sz="1150" dirty="0" err="1" smtClean="0"/>
              <a:t>incl</a:t>
            </a:r>
            <a:r>
              <a:rPr lang="en-US" sz="1150" dirty="0" smtClean="0"/>
              <a:t> coffee)</a:t>
            </a:r>
            <a:r>
              <a:rPr lang="en-US" sz="1150" dirty="0"/>
              <a:t/>
            </a:r>
            <a:br>
              <a:rPr lang="en-US" sz="1150" dirty="0"/>
            </a:br>
            <a:r>
              <a:rPr lang="en-US" sz="1150" dirty="0" smtClean="0"/>
              <a:t>11:00-12:00</a:t>
            </a:r>
            <a:r>
              <a:rPr lang="en-US" sz="1150" dirty="0"/>
              <a:t>	</a:t>
            </a:r>
            <a:r>
              <a:rPr lang="en-US" sz="1150" dirty="0" smtClean="0"/>
              <a:t>Summary, conclusion </a:t>
            </a:r>
            <a:r>
              <a:rPr lang="en-US" sz="1150" dirty="0"/>
              <a:t>and </a:t>
            </a:r>
            <a:r>
              <a:rPr lang="en-US" sz="1150" dirty="0" smtClean="0"/>
              <a:t>closing </a:t>
            </a:r>
            <a:r>
              <a:rPr lang="en-US" sz="1150" dirty="0"/>
              <a:t>of </a:t>
            </a:r>
            <a:r>
              <a:rPr lang="en-US" sz="1150" dirty="0" smtClean="0"/>
              <a:t>meeting (all)</a:t>
            </a:r>
          </a:p>
          <a:p>
            <a:r>
              <a:rPr lang="en-US" sz="1150" dirty="0" smtClean="0"/>
              <a:t>12:00-13:00	Lunch</a:t>
            </a:r>
          </a:p>
          <a:p>
            <a:endParaRPr lang="en-US" sz="1150" dirty="0"/>
          </a:p>
          <a:p>
            <a:endParaRPr lang="en-US" sz="1150" dirty="0" smtClean="0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478" y="4770784"/>
            <a:ext cx="2252794" cy="1689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Bildobjekt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770784"/>
            <a:ext cx="2252795" cy="16895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003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</TotalTime>
  <Words>269</Words>
  <Application>Microsoft Office PowerPoint</Application>
  <PresentationFormat>Bildspel på skärmen (4:3)</PresentationFormat>
  <Paragraphs>47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3" baseType="lpstr">
      <vt:lpstr>Office-tema</vt:lpstr>
      <vt:lpstr>PowerPoint-presentation</vt:lpstr>
      <vt:lpstr>PowerPoint-presentation</vt:lpstr>
    </vt:vector>
  </TitlesOfParts>
  <Company>SKB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Birgitta Kalinowski</dc:creator>
  <cp:lastModifiedBy>Petra Christensen</cp:lastModifiedBy>
  <cp:revision>87</cp:revision>
  <dcterms:created xsi:type="dcterms:W3CDTF">2016-02-23T08:43:32Z</dcterms:created>
  <dcterms:modified xsi:type="dcterms:W3CDTF">2018-03-01T14:17:24Z</dcterms:modified>
</cp:coreProperties>
</file>